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9144000" cy="5143500" type="screen16x9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C000"/>
    <a:srgbClr val="C6910C"/>
    <a:srgbClr val="ED1F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1" d="100"/>
          <a:sy n="111" d="100"/>
        </p:scale>
        <p:origin x="-690" y="-84"/>
      </p:cViewPr>
      <p:guideLst>
        <p:guide orient="horz" pos="1620"/>
        <p:guide orient="horz" pos="3026"/>
        <p:guide orient="horz" pos="214"/>
        <p:guide orient="horz" pos="2845"/>
        <p:guide pos="2653"/>
        <p:guide pos="3107"/>
        <p:guide pos="204"/>
        <p:guide pos="555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4F820-82D4-4C9F-BBB0-4C2CA6757EC0}" type="datetimeFigureOut">
              <a:rPr lang="ru-RU" smtClean="0"/>
              <a:t>26.02.2014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03E58-54FC-4089-8454-5326140FF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233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8970E-59E0-459B-B97C-A8C68B0D3061}" type="datetimeFigureOut">
              <a:rPr lang="ru-RU" smtClean="0"/>
              <a:t>26.02.2014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44F7-CC34-4C0B-A8C3-F1F71D21E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71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8970E-59E0-459B-B97C-A8C68B0D3061}" type="datetimeFigureOut">
              <a:rPr lang="ru-RU" smtClean="0"/>
              <a:t>26.02.2014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44F7-CC34-4C0B-A8C3-F1F71D21E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37806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8970E-59E0-459B-B97C-A8C68B0D3061}" type="datetimeFigureOut">
              <a:rPr lang="ru-RU" smtClean="0"/>
              <a:t>26.02.2014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44F7-CC34-4C0B-A8C3-F1F71D21E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10698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8970E-59E0-459B-B97C-A8C68B0D3061}" type="datetimeFigureOut">
              <a:rPr lang="ru-RU" smtClean="0"/>
              <a:t>26.02.2014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44F7-CC34-4C0B-A8C3-F1F71D21E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14015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8970E-59E0-459B-B97C-A8C68B0D3061}" type="datetimeFigureOut">
              <a:rPr lang="ru-RU" smtClean="0"/>
              <a:t>26.02.2014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44F7-CC34-4C0B-A8C3-F1F71D21E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8661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8970E-59E0-459B-B97C-A8C68B0D3061}" type="datetimeFigureOut">
              <a:rPr lang="ru-RU" smtClean="0"/>
              <a:t>26.02.2014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44F7-CC34-4C0B-A8C3-F1F71D21E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88267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8970E-59E0-459B-B97C-A8C68B0D3061}" type="datetimeFigureOut">
              <a:rPr lang="ru-RU" smtClean="0"/>
              <a:t>26.02.2014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44F7-CC34-4C0B-A8C3-F1F71D21E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0843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8970E-59E0-459B-B97C-A8C68B0D3061}" type="datetimeFigureOut">
              <a:rPr lang="ru-RU" smtClean="0"/>
              <a:t>26.02.2014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44F7-CC34-4C0B-A8C3-F1F71D21E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76644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8970E-59E0-459B-B97C-A8C68B0D3061}" type="datetimeFigureOut">
              <a:rPr lang="ru-RU" smtClean="0"/>
              <a:t>26.02.2014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44F7-CC34-4C0B-A8C3-F1F71D21E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05755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8970E-59E0-459B-B97C-A8C68B0D3061}" type="datetimeFigureOut">
              <a:rPr lang="ru-RU" smtClean="0"/>
              <a:t>26.02.2014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44F7-CC34-4C0B-A8C3-F1F71D21E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82566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8970E-59E0-459B-B97C-A8C68B0D3061}" type="datetimeFigureOut">
              <a:rPr lang="ru-RU" smtClean="0"/>
              <a:t>26.02.2014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B44F7-CC34-4C0B-A8C3-F1F71D21E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699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8970E-59E0-459B-B97C-A8C68B0D3061}" type="datetimeFigureOut">
              <a:rPr lang="ru-RU" smtClean="0"/>
              <a:t>26.02.2014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B44F7-CC34-4C0B-A8C3-F1F71D21E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72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5.wdp"/><Relationship Id="rId4" Type="http://schemas.openxmlformats.org/officeDocument/2006/relationships/image" Target="../media/image10.jpeg"/><Relationship Id="rId9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8.wdp"/><Relationship Id="rId7" Type="http://schemas.openxmlformats.org/officeDocument/2006/relationships/image" Target="../media/image1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9.wdp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4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microsoft.com/office/2007/relationships/hdphoto" Target="../media/hdphoto10.wdp"/><Relationship Id="rId4" Type="http://schemas.microsoft.com/office/2007/relationships/hdphoto" Target="../media/hdphoto3.wdp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09651" y="195486"/>
            <a:ext cx="732469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Преломление света.</a:t>
            </a:r>
          </a:p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Показатель преломления</a:t>
            </a:r>
            <a:endParaRPr lang="ru-RU" sz="5000" b="1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16" t="1993" r="5383"/>
          <a:stretch/>
        </p:blipFill>
        <p:spPr>
          <a:xfrm>
            <a:off x="2183491" y="2056852"/>
            <a:ext cx="2709289" cy="25917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435775" y="2499742"/>
            <a:ext cx="33843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Никто не зажигает свечу, чтобы хранить ее за дверью, ибо свет затем и существует, чтобы светить, открывать людям глаза, показывать какие вокруг чудеса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303709" y="3956621"/>
            <a:ext cx="1516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Пауло Коэльо</a:t>
            </a:r>
            <a:endParaRPr lang="ru-RU" dirty="0"/>
          </a:p>
        </p:txBody>
      </p:sp>
      <p:pic>
        <p:nvPicPr>
          <p:cNvPr id="2050" name="Picture 2" descr="http://ru.fishki.net/picsw/042013/23/pics/pics-007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26" y="2056852"/>
            <a:ext cx="1729907" cy="25917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145622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ый треугольник 1"/>
          <p:cNvSpPr/>
          <p:nvPr/>
        </p:nvSpPr>
        <p:spPr>
          <a:xfrm rot="10800000">
            <a:off x="949454" y="569926"/>
            <a:ext cx="1214437" cy="1357312"/>
          </a:xfrm>
          <a:prstGeom prst="rtTriangl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5141" y="1927238"/>
            <a:ext cx="3071813" cy="135731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Прямоугольный треугольник 3"/>
          <p:cNvSpPr/>
          <p:nvPr/>
        </p:nvSpPr>
        <p:spPr>
          <a:xfrm rot="10800000" flipH="1" flipV="1">
            <a:off x="2163891" y="1855801"/>
            <a:ext cx="429925" cy="1428750"/>
          </a:xfrm>
          <a:custGeom>
            <a:avLst/>
            <a:gdLst>
              <a:gd name="connsiteX0" fmla="*/ 0 w 357188"/>
              <a:gd name="connsiteY0" fmla="*/ 1428750 h 1428750"/>
              <a:gd name="connsiteX1" fmla="*/ 0 w 357188"/>
              <a:gd name="connsiteY1" fmla="*/ 0 h 1428750"/>
              <a:gd name="connsiteX2" fmla="*/ 357188 w 357188"/>
              <a:gd name="connsiteY2" fmla="*/ 1428750 h 1428750"/>
              <a:gd name="connsiteX3" fmla="*/ 0 w 357188"/>
              <a:gd name="connsiteY3" fmla="*/ 1428750 h 1428750"/>
              <a:gd name="connsiteX0" fmla="*/ 0 w 429925"/>
              <a:gd name="connsiteY0" fmla="*/ 1428750 h 1428750"/>
              <a:gd name="connsiteX1" fmla="*/ 0 w 429925"/>
              <a:gd name="connsiteY1" fmla="*/ 0 h 1428750"/>
              <a:gd name="connsiteX2" fmla="*/ 429925 w 429925"/>
              <a:gd name="connsiteY2" fmla="*/ 1428750 h 1428750"/>
              <a:gd name="connsiteX3" fmla="*/ 0 w 429925"/>
              <a:gd name="connsiteY3" fmla="*/ 1428750 h 142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9925" h="1428750">
                <a:moveTo>
                  <a:pt x="0" y="1428750"/>
                </a:moveTo>
                <a:lnTo>
                  <a:pt x="0" y="0"/>
                </a:lnTo>
                <a:lnTo>
                  <a:pt x="429925" y="1428750"/>
                </a:lnTo>
                <a:lnTo>
                  <a:pt x="0" y="1428750"/>
                </a:lnTo>
                <a:close/>
              </a:path>
            </a:pathLst>
          </a:cu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6200000" scaled="1"/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840710" y="1891520"/>
            <a:ext cx="2644775" cy="158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27"/>
          <p:cNvSpPr>
            <a:spLocks noChangeArrowheads="1"/>
          </p:cNvSpPr>
          <p:nvPr/>
        </p:nvSpPr>
        <p:spPr bwMode="auto">
          <a:xfrm>
            <a:off x="349363" y="1725625"/>
            <a:ext cx="3786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dirty="0">
                <a:latin typeface="Calibri" pitchFamily="34" charset="0"/>
              </a:rPr>
              <a:t> M                                                  </a:t>
            </a:r>
            <a:r>
              <a:rPr lang="ru-RU" altLang="ru-RU" dirty="0">
                <a:latin typeface="Calibri" pitchFamily="34" charset="0"/>
              </a:rPr>
              <a:t>           </a:t>
            </a:r>
            <a:r>
              <a:rPr lang="en-US" altLang="ru-RU" dirty="0">
                <a:latin typeface="Calibri" pitchFamily="34" charset="0"/>
              </a:rPr>
              <a:t>N</a:t>
            </a:r>
            <a:endParaRPr lang="ru-RU" altLang="ru-RU" dirty="0">
              <a:latin typeface="Calibri" pitchFamily="34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878141" y="1927238"/>
            <a:ext cx="3369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>
                <a:latin typeface="Calibri" pitchFamily="34" charset="0"/>
              </a:rPr>
              <a:t>О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520829" y="284176"/>
            <a:ext cx="500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>
                <a:latin typeface="Calibri" pitchFamily="34" charset="0"/>
              </a:rPr>
              <a:t> S    </a:t>
            </a:r>
            <a:endParaRPr lang="ru-RU" altLang="ru-RU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021016" y="271476"/>
            <a:ext cx="285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>
                <a:latin typeface="Calibri" pitchFamily="34" charset="0"/>
              </a:rPr>
              <a:t>C</a:t>
            </a:r>
            <a:endParaRPr lang="ru-RU" altLang="ru-RU">
              <a:latin typeface="Calibri" pitchFamily="34" charset="0"/>
            </a:endParaRP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4968528" y="2155104"/>
            <a:ext cx="396011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dirty="0">
                <a:solidFill>
                  <a:srgbClr val="C00000"/>
                </a:solidFill>
                <a:latin typeface="Calibri" pitchFamily="34" charset="0"/>
              </a:rPr>
              <a:t>Угол преломления </a:t>
            </a:r>
            <a:r>
              <a:rPr lang="ru-RU" altLang="ru-RU" sz="1600" dirty="0" smtClean="0">
                <a:solidFill>
                  <a:srgbClr val="0000FF"/>
                </a:solidFill>
                <a:latin typeface="Calibri" pitchFamily="34" charset="0"/>
              </a:rPr>
              <a:t>(</a:t>
            </a:r>
            <a:r>
              <a:rPr lang="el-GR" altLang="ru-RU" sz="1600" dirty="0" smtClean="0">
                <a:solidFill>
                  <a:srgbClr val="0000FF"/>
                </a:solidFill>
                <a:latin typeface="Calibri" pitchFamily="34" charset="0"/>
              </a:rPr>
              <a:t>β</a:t>
            </a:r>
            <a:r>
              <a:rPr lang="ru-RU" altLang="ru-RU" sz="1600" dirty="0" smtClean="0">
                <a:solidFill>
                  <a:srgbClr val="0000FF"/>
                </a:solidFill>
                <a:latin typeface="Calibri" pitchFamily="34" charset="0"/>
              </a:rPr>
              <a:t>) </a:t>
            </a:r>
            <a:r>
              <a:rPr lang="ru-RU" altLang="ru-RU" sz="1600" dirty="0">
                <a:latin typeface="Calibri" pitchFamily="34" charset="0"/>
              </a:rPr>
              <a:t>— </a:t>
            </a:r>
            <a:r>
              <a:rPr lang="ru-RU" altLang="ru-RU" sz="1600" dirty="0">
                <a:latin typeface="Calibri" pitchFamily="34" charset="0"/>
              </a:rPr>
              <a:t>угол образованный преломленным лучом и перпендикуляром, проведенным в точку падения.</a:t>
            </a: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64319" y="3476842"/>
            <a:ext cx="39473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dirty="0">
                <a:solidFill>
                  <a:srgbClr val="C00000"/>
                </a:solidFill>
                <a:latin typeface="Calibri" pitchFamily="34" charset="0"/>
              </a:rPr>
              <a:t>Падающий луч </a:t>
            </a:r>
            <a:r>
              <a:rPr lang="ru-RU" altLang="ru-RU" sz="1600" dirty="0" smtClean="0">
                <a:latin typeface="Calibri" pitchFamily="34" charset="0"/>
              </a:rPr>
              <a:t>— </a:t>
            </a:r>
            <a:r>
              <a:rPr lang="ru-RU" altLang="ru-RU" sz="1600" dirty="0">
                <a:latin typeface="Calibri" pitchFamily="34" charset="0"/>
              </a:rPr>
              <a:t>луч, идущий от </a:t>
            </a:r>
            <a:r>
              <a:rPr lang="ru-RU" altLang="ru-RU" sz="1600" dirty="0" smtClean="0">
                <a:latin typeface="Calibri" pitchFamily="34" charset="0"/>
              </a:rPr>
              <a:t>источника </a:t>
            </a:r>
            <a:r>
              <a:rPr lang="ru-RU" altLang="ru-RU" sz="1600" dirty="0">
                <a:latin typeface="Calibri" pitchFamily="34" charset="0"/>
              </a:rPr>
              <a:t>и попадающий на границу раздела сред.</a:t>
            </a: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4976370" y="1221936"/>
            <a:ext cx="38877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dirty="0">
                <a:solidFill>
                  <a:srgbClr val="C00000"/>
                </a:solidFill>
                <a:latin typeface="Calibri" pitchFamily="34" charset="0"/>
              </a:rPr>
              <a:t>Угол падения </a:t>
            </a:r>
            <a:r>
              <a:rPr lang="ru-RU" altLang="ru-RU" sz="1600" dirty="0">
                <a:solidFill>
                  <a:srgbClr val="0000FF"/>
                </a:solidFill>
                <a:latin typeface="Calibri" pitchFamily="34" charset="0"/>
              </a:rPr>
              <a:t>(</a:t>
            </a:r>
            <a:r>
              <a:rPr lang="el-GR" altLang="ru-RU" sz="1600" dirty="0">
                <a:solidFill>
                  <a:srgbClr val="0000FF"/>
                </a:solidFill>
                <a:latin typeface="Calibri" pitchFamily="34" charset="0"/>
              </a:rPr>
              <a:t>α</a:t>
            </a:r>
            <a:r>
              <a:rPr lang="ru-RU" altLang="ru-RU" sz="1600" dirty="0">
                <a:solidFill>
                  <a:srgbClr val="0000FF"/>
                </a:solidFill>
                <a:latin typeface="Calibri" pitchFamily="34" charset="0"/>
              </a:rPr>
              <a:t>) </a:t>
            </a:r>
            <a:r>
              <a:rPr lang="ru-RU" altLang="ru-RU" sz="1600" dirty="0">
                <a:latin typeface="Calibri" pitchFamily="34" charset="0"/>
              </a:rPr>
              <a:t>— </a:t>
            </a:r>
            <a:r>
              <a:rPr lang="ru-RU" altLang="ru-RU" sz="1600" dirty="0">
                <a:latin typeface="Calibri" pitchFamily="34" charset="0"/>
              </a:rPr>
              <a:t>угол образованный падающим лучом и перпендикуляром, восстановленным в точке падения.</a:t>
            </a:r>
          </a:p>
        </p:txBody>
      </p:sp>
      <p:pic>
        <p:nvPicPr>
          <p:cNvPr id="17" name="Picture 3" descr="C:\Documents and Settings\Admin\Мои документы\САЙТ UCOZ\Рисунок19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0" b="1064"/>
          <a:stretch>
            <a:fillRect/>
          </a:stretch>
        </p:blipFill>
        <p:spPr bwMode="auto">
          <a:xfrm rot="2816245">
            <a:off x="609729" y="1096976"/>
            <a:ext cx="18605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C:\Documents and Settings\Admin\Мои документы\САЙТ UCOZ\Рисунок19б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951" b="8910"/>
          <a:stretch>
            <a:fillRect/>
          </a:stretch>
        </p:blipFill>
        <p:spPr bwMode="auto">
          <a:xfrm rot="4327837">
            <a:off x="1692404" y="2440001"/>
            <a:ext cx="1404937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24"/>
          <p:cNvSpPr>
            <a:spLocks noChangeArrowheads="1"/>
          </p:cNvSpPr>
          <p:nvPr/>
        </p:nvSpPr>
        <p:spPr bwMode="auto">
          <a:xfrm>
            <a:off x="2021016" y="1679588"/>
            <a:ext cx="285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>
                <a:cs typeface="Arial" charset="0"/>
              </a:rPr>
              <a:t>•</a:t>
            </a:r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282560" y="4204702"/>
            <a:ext cx="39473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dirty="0">
                <a:solidFill>
                  <a:srgbClr val="C00000"/>
                </a:solidFill>
                <a:latin typeface="Calibri" pitchFamily="34" charset="0"/>
              </a:rPr>
              <a:t>Преломленный луч </a:t>
            </a:r>
            <a:r>
              <a:rPr lang="ru-RU" altLang="ru-RU" sz="1600" dirty="0">
                <a:latin typeface="Calibri" pitchFamily="34" charset="0"/>
              </a:rPr>
              <a:t>— </a:t>
            </a:r>
            <a:r>
              <a:rPr lang="ru-RU" altLang="ru-RU" sz="1600" dirty="0">
                <a:latin typeface="Calibri" pitchFamily="34" charset="0"/>
              </a:rPr>
              <a:t>луч, прошедший через  границу раздела двух сред.</a:t>
            </a: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2530604" y="2986101"/>
            <a:ext cx="41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dirty="0">
                <a:latin typeface="Calibri" pitchFamily="34" charset="0"/>
              </a:rPr>
              <a:t> </a:t>
            </a:r>
            <a:r>
              <a:rPr lang="en-US" altLang="ru-RU" dirty="0">
                <a:solidFill>
                  <a:srgbClr val="0000FF"/>
                </a:solidFill>
                <a:latin typeface="Calibri" pitchFamily="34" charset="0"/>
              </a:rPr>
              <a:t>K</a:t>
            </a:r>
            <a:endParaRPr lang="ru-RU" altLang="ru-RU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806704" y="1141426"/>
            <a:ext cx="32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 altLang="ru-RU" dirty="0">
                <a:latin typeface="Calibri" pitchFamily="34" charset="0"/>
              </a:rPr>
              <a:t>α</a:t>
            </a:r>
            <a:endParaRPr lang="ru-RU" altLang="ru-RU" dirty="0">
              <a:latin typeface="Calibri" pitchFamily="34" charset="0"/>
            </a:endParaRPr>
          </a:p>
        </p:txBody>
      </p:sp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>
            <a:off x="2163891" y="2700351"/>
            <a:ext cx="3080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 altLang="ru-RU" dirty="0" smtClean="0">
                <a:latin typeface="Calibri" pitchFamily="34" charset="0"/>
              </a:rPr>
              <a:t>β</a:t>
            </a:r>
            <a:endParaRPr lang="ru-RU" altLang="ru-RU" dirty="0">
              <a:latin typeface="Calibri" pitchFamily="34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735141" y="1927238"/>
            <a:ext cx="3071813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>
            <a:spLocks noChangeArrowheads="1"/>
          </p:cNvSpPr>
          <p:nvPr/>
        </p:nvSpPr>
        <p:spPr bwMode="auto">
          <a:xfrm>
            <a:off x="1806704" y="2986101"/>
            <a:ext cx="285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>
                <a:latin typeface="Calibri" pitchFamily="34" charset="0"/>
              </a:rPr>
              <a:t>D</a:t>
            </a:r>
            <a:endParaRPr lang="ru-RU" altLang="ru-RU">
              <a:latin typeface="Calibri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376514" y="3626143"/>
            <a:ext cx="3071813" cy="870947"/>
          </a:xfrm>
          <a:prstGeom prst="rect">
            <a:avLst/>
          </a:prstGeom>
          <a:gradFill flip="none" rotWithShape="1">
            <a:gsLst>
              <a:gs pos="0">
                <a:srgbClr val="0066FF">
                  <a:tint val="66000"/>
                  <a:satMod val="160000"/>
                </a:srgbClr>
              </a:gs>
              <a:gs pos="50000">
                <a:srgbClr val="0066FF">
                  <a:tint val="44500"/>
                  <a:satMod val="160000"/>
                </a:srgbClr>
              </a:gs>
              <a:gs pos="100000">
                <a:srgbClr val="0066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7"/>
          <p:cNvSpPr>
            <a:spLocks noChangeArrowheads="1"/>
          </p:cNvSpPr>
          <p:nvPr/>
        </p:nvSpPr>
        <p:spPr bwMode="auto">
          <a:xfrm>
            <a:off x="4984212" y="3457736"/>
            <a:ext cx="3786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dirty="0">
                <a:latin typeface="Calibri" pitchFamily="34" charset="0"/>
              </a:rPr>
              <a:t> M                                                  </a:t>
            </a:r>
            <a:r>
              <a:rPr lang="ru-RU" altLang="ru-RU" dirty="0">
                <a:latin typeface="Calibri" pitchFamily="34" charset="0"/>
              </a:rPr>
              <a:t>          </a:t>
            </a:r>
            <a:r>
              <a:rPr lang="en-US" altLang="ru-RU" dirty="0">
                <a:latin typeface="Calibri" pitchFamily="34" charset="0"/>
              </a:rPr>
              <a:t>N</a:t>
            </a:r>
            <a:endParaRPr lang="ru-RU" altLang="ru-RU" dirty="0">
              <a:latin typeface="Calibri" pitchFamily="34" charset="0"/>
            </a:endParaRPr>
          </a:p>
        </p:txBody>
      </p:sp>
      <p:sp>
        <p:nvSpPr>
          <p:cNvPr id="28" name="Прямоугольник 27"/>
          <p:cNvSpPr>
            <a:spLocks noChangeArrowheads="1"/>
          </p:cNvSpPr>
          <p:nvPr/>
        </p:nvSpPr>
        <p:spPr bwMode="auto">
          <a:xfrm>
            <a:off x="6829737" y="2987763"/>
            <a:ext cx="5000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dirty="0">
                <a:latin typeface="Calibri" pitchFamily="34" charset="0"/>
              </a:rPr>
              <a:t> S    </a:t>
            </a:r>
            <a:endParaRPr lang="ru-RU" altLang="ru-RU" dirty="0">
              <a:solidFill>
                <a:srgbClr val="0000FF"/>
              </a:solidFill>
              <a:latin typeface="Calibri" pitchFamily="34" charset="0"/>
            </a:endParaRPr>
          </a:p>
        </p:txBody>
      </p:sp>
      <p:pic>
        <p:nvPicPr>
          <p:cNvPr id="29" name="Picture 3" descr="C:\Documents and Settings\Admin\Мои документы\САЙТ UCOZ\Рисунок19а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" t="8079" r="-1" b="19511"/>
          <a:stretch/>
        </p:blipFill>
        <p:spPr bwMode="auto">
          <a:xfrm>
            <a:off x="6670195" y="3045828"/>
            <a:ext cx="409574" cy="145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9"/>
          <p:cNvSpPr>
            <a:spLocks noChangeArrowheads="1"/>
          </p:cNvSpPr>
          <p:nvPr/>
        </p:nvSpPr>
        <p:spPr bwMode="auto">
          <a:xfrm>
            <a:off x="6870218" y="4127202"/>
            <a:ext cx="419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b="1" dirty="0">
                <a:latin typeface="Calibri" pitchFamily="34" charset="0"/>
              </a:rPr>
              <a:t> </a:t>
            </a:r>
            <a:r>
              <a:rPr lang="en-US" altLang="ru-RU" b="1" dirty="0">
                <a:solidFill>
                  <a:srgbClr val="0000FF"/>
                </a:solidFill>
                <a:latin typeface="Calibri" pitchFamily="34" charset="0"/>
              </a:rPr>
              <a:t>K</a:t>
            </a:r>
            <a:endParaRPr lang="ru-RU" altLang="ru-RU" b="1" dirty="0">
              <a:solidFill>
                <a:srgbClr val="0000FF"/>
              </a:solidFill>
              <a:latin typeface="Calibri" pitchFamily="34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5362089" y="3626143"/>
            <a:ext cx="3071812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984212" y="280977"/>
            <a:ext cx="3872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Преломление</a:t>
            </a:r>
            <a:r>
              <a:rPr lang="ru-RU" sz="1600" dirty="0" smtClean="0"/>
              <a:t> — изменение направления распространения света при его переходе через границу раздела двух сред.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4282653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/>
      <p:bldP spid="7" grpId="0" autoUpdateAnimBg="0"/>
      <p:bldP spid="8" grpId="0" autoUpdateAnimBg="0"/>
      <p:bldP spid="9" grpId="0" autoUpdateAnimBg="0"/>
      <p:bldP spid="14" grpId="0"/>
      <p:bldP spid="15" grpId="0"/>
      <p:bldP spid="16" grpId="0"/>
      <p:bldP spid="19" grpId="0"/>
      <p:bldP spid="20" grpId="0"/>
      <p:bldP spid="21" grpId="0" autoUpdateAnimBg="0"/>
      <p:bldP spid="22" grpId="0"/>
      <p:bldP spid="23" grpId="0"/>
      <p:bldP spid="25" grpId="0"/>
      <p:bldP spid="26" grpId="0" animBg="1"/>
      <p:bldP spid="27" grpId="0"/>
      <p:bldP spid="28" grpId="0" autoUpdateAnimBg="0"/>
      <p:bldP spid="30" grpId="0" autoUpdateAnimBg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5" descr="C:\Documents and Settings\Admin\Мои документы\Мои рисунки\СВЕТ\Рисунок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636587"/>
            <a:ext cx="3870325" cy="387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Documents and Settings\Admin\Мои документы\Мои рисунки\СВЕТ\Рисунок1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763" y="2578099"/>
            <a:ext cx="10064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Блок-схема: задержка 10"/>
          <p:cNvSpPr/>
          <p:nvPr/>
        </p:nvSpPr>
        <p:spPr>
          <a:xfrm rot="16200000">
            <a:off x="2675732" y="2756693"/>
            <a:ext cx="142875" cy="71437"/>
          </a:xfrm>
          <a:prstGeom prst="flowChartDelay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Блок-схема: задержка 11"/>
          <p:cNvSpPr/>
          <p:nvPr/>
        </p:nvSpPr>
        <p:spPr>
          <a:xfrm rot="16200000">
            <a:off x="1747044" y="2756693"/>
            <a:ext cx="142875" cy="71438"/>
          </a:xfrm>
          <a:prstGeom prst="flowChartDelay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 flipV="1">
            <a:off x="2282827" y="2578100"/>
            <a:ext cx="655432" cy="1777473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C:\Documents and Settings\Admin\Мои документы\Мои рисунки\СВЕТ\Рисунок1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94"/>
          <a:stretch>
            <a:fillRect/>
          </a:stretch>
        </p:blipFill>
        <p:spPr bwMode="auto">
          <a:xfrm rot="19076939">
            <a:off x="289024" y="442800"/>
            <a:ext cx="103028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1066051" y="1187221"/>
            <a:ext cx="1219950" cy="1390878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 rot="19075688">
            <a:off x="871821" y="1017920"/>
            <a:ext cx="247061" cy="19423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shade val="30000"/>
                  <a:satMod val="115000"/>
                </a:schemeClr>
              </a:gs>
              <a:gs pos="50000">
                <a:schemeClr val="accent6">
                  <a:lumMod val="50000"/>
                  <a:shade val="67500"/>
                  <a:satMod val="115000"/>
                </a:schemeClr>
              </a:gs>
              <a:gs pos="100000">
                <a:schemeClr val="accent6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4932362" y="544123"/>
            <a:ext cx="39227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dirty="0" smtClean="0">
                <a:latin typeface="+mn-lt"/>
                <a:cs typeface="Arial" charset="0"/>
              </a:rPr>
              <a:t>Луч падающий, </a:t>
            </a:r>
            <a:r>
              <a:rPr lang="ru-RU" altLang="ru-RU" dirty="0">
                <a:latin typeface="+mn-lt"/>
                <a:cs typeface="Arial" charset="0"/>
              </a:rPr>
              <a:t>луч преломленный и перпендикуляр, проведенный к </a:t>
            </a:r>
            <a:r>
              <a:rPr lang="ru-RU" altLang="ru-RU" dirty="0" err="1" smtClean="0">
                <a:latin typeface="+mn-lt"/>
                <a:cs typeface="Arial" charset="0"/>
              </a:rPr>
              <a:t>гра-нице</a:t>
            </a:r>
            <a:r>
              <a:rPr lang="ru-RU" altLang="ru-RU" dirty="0" smtClean="0">
                <a:latin typeface="+mn-lt"/>
                <a:cs typeface="Arial" charset="0"/>
              </a:rPr>
              <a:t> </a:t>
            </a:r>
            <a:r>
              <a:rPr lang="ru-RU" altLang="ru-RU" dirty="0">
                <a:latin typeface="+mn-lt"/>
                <a:cs typeface="Arial" charset="0"/>
              </a:rPr>
              <a:t>раздела двух </a:t>
            </a:r>
            <a:r>
              <a:rPr lang="ru-RU" altLang="ru-RU" dirty="0" smtClean="0">
                <a:latin typeface="+mn-lt"/>
                <a:cs typeface="Arial" charset="0"/>
              </a:rPr>
              <a:t>сред, </a:t>
            </a:r>
            <a:r>
              <a:rPr lang="ru-RU" altLang="ru-RU" dirty="0" err="1" smtClean="0">
                <a:latin typeface="+mn-lt"/>
                <a:cs typeface="Arial" charset="0"/>
              </a:rPr>
              <a:t>востанов</a:t>
            </a:r>
            <a:r>
              <a:rPr lang="ru-RU" altLang="ru-RU" dirty="0" smtClean="0">
                <a:latin typeface="+mn-lt"/>
                <a:cs typeface="Arial" charset="0"/>
              </a:rPr>
              <a:t>-ленный в </a:t>
            </a:r>
            <a:r>
              <a:rPr lang="ru-RU" altLang="ru-RU" dirty="0">
                <a:latin typeface="+mn-lt"/>
                <a:cs typeface="Arial" charset="0"/>
              </a:rPr>
              <a:t>точке </a:t>
            </a:r>
            <a:r>
              <a:rPr lang="ru-RU" altLang="ru-RU" dirty="0" smtClean="0">
                <a:latin typeface="+mn-lt"/>
                <a:cs typeface="Arial" charset="0"/>
              </a:rPr>
              <a:t>падения </a:t>
            </a:r>
            <a:r>
              <a:rPr lang="ru-RU" altLang="ru-RU" dirty="0">
                <a:latin typeface="+mn-lt"/>
                <a:cs typeface="Arial" charset="0"/>
              </a:rPr>
              <a:t>луча, лежат в одной </a:t>
            </a:r>
            <a:r>
              <a:rPr lang="ru-RU" altLang="ru-RU" dirty="0" smtClean="0">
                <a:latin typeface="+mn-lt"/>
                <a:cs typeface="Arial" charset="0"/>
              </a:rPr>
              <a:t>плоскости; </a:t>
            </a:r>
            <a:endParaRPr lang="ru-RU" altLang="ru-RU" dirty="0">
              <a:latin typeface="+mn-lt"/>
              <a:cs typeface="Arial" charset="0"/>
            </a:endParaRP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4925523" y="1936570"/>
            <a:ext cx="389462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dirty="0" smtClean="0">
                <a:latin typeface="+mn-lt"/>
                <a:cs typeface="Arial" charset="0"/>
              </a:rPr>
              <a:t>отношение </a:t>
            </a:r>
            <a:r>
              <a:rPr lang="ru-RU" altLang="ru-RU" dirty="0">
                <a:latin typeface="+mn-lt"/>
                <a:cs typeface="Arial" charset="0"/>
              </a:rPr>
              <a:t>синуса угла падения к </a:t>
            </a:r>
            <a:r>
              <a:rPr lang="ru-RU" altLang="ru-RU" dirty="0" smtClean="0">
                <a:latin typeface="+mn-lt"/>
                <a:cs typeface="Arial" charset="0"/>
              </a:rPr>
              <a:t>си-</a:t>
            </a:r>
            <a:r>
              <a:rPr lang="ru-RU" altLang="ru-RU" dirty="0" err="1" smtClean="0">
                <a:latin typeface="+mn-lt"/>
                <a:cs typeface="Arial" charset="0"/>
              </a:rPr>
              <a:t>нусу</a:t>
            </a:r>
            <a:r>
              <a:rPr lang="ru-RU" altLang="ru-RU" dirty="0" smtClean="0">
                <a:latin typeface="+mn-lt"/>
                <a:cs typeface="Arial" charset="0"/>
              </a:rPr>
              <a:t> </a:t>
            </a:r>
            <a:r>
              <a:rPr lang="ru-RU" altLang="ru-RU" dirty="0">
                <a:latin typeface="+mn-lt"/>
                <a:cs typeface="Arial" charset="0"/>
              </a:rPr>
              <a:t>угла преломления </a:t>
            </a:r>
            <a:r>
              <a:rPr lang="ru-RU" altLang="ru-RU" dirty="0" smtClean="0">
                <a:latin typeface="+mn-lt"/>
                <a:cs typeface="Arial" charset="0"/>
              </a:rPr>
              <a:t>есть величина постоянная </a:t>
            </a:r>
            <a:r>
              <a:rPr lang="ru-RU" altLang="ru-RU" dirty="0">
                <a:latin typeface="+mn-lt"/>
                <a:cs typeface="Arial" charset="0"/>
              </a:rPr>
              <a:t>для данных двух сред, не зависящая от угла падения. </a:t>
            </a:r>
          </a:p>
        </p:txBody>
      </p:sp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>
            <a:off x="5364088" y="195839"/>
            <a:ext cx="30455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 smtClean="0">
                <a:solidFill>
                  <a:srgbClr val="C00000"/>
                </a:solidFill>
                <a:latin typeface="+mn-lt"/>
              </a:rPr>
              <a:t>Закон преломления света:</a:t>
            </a:r>
            <a:endParaRPr lang="ru-RU" altLang="ru-RU" sz="2000" dirty="0">
              <a:solidFill>
                <a:srgbClr val="C0000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851156" y="3161494"/>
                <a:ext cx="2085123" cy="7182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00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000" i="1" smtClean="0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sz="200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000" i="1" smtClean="0">
                                  <a:latin typeface="Cambria Math"/>
                                  <a:ea typeface="Cambria Math"/>
                                </a:rPr>
                                <m:t>𝛽</m:t>
                              </m:r>
                            </m:e>
                          </m:func>
                        </m:den>
                      </m:f>
                      <m:r>
                        <a:rPr lang="ru-RU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0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0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1156" y="3161494"/>
                <a:ext cx="2085123" cy="71827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Скругленный прямоугольник 28"/>
          <p:cNvSpPr/>
          <p:nvPr/>
        </p:nvSpPr>
        <p:spPr>
          <a:xfrm>
            <a:off x="5851156" y="3136899"/>
            <a:ext cx="2085123" cy="74286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4910686" y="3904882"/>
            <a:ext cx="38946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tx2"/>
                </a:solidFill>
              </a:rPr>
              <a:t>n</a:t>
            </a:r>
            <a:r>
              <a:rPr lang="ru-RU" dirty="0"/>
              <a:t> </a:t>
            </a:r>
            <a:r>
              <a:rPr lang="ru-RU" dirty="0" smtClean="0"/>
              <a:t>— относительный показател</a:t>
            </a:r>
            <a:r>
              <a:rPr lang="ru-RU" dirty="0"/>
              <a:t>ь</a:t>
            </a:r>
            <a:r>
              <a:rPr lang="ru-RU" dirty="0" smtClean="0"/>
              <a:t> пре-</a:t>
            </a:r>
            <a:r>
              <a:rPr lang="ru-RU" dirty="0" err="1" smtClean="0"/>
              <a:t>ломления</a:t>
            </a:r>
            <a:r>
              <a:rPr lang="ru-RU" dirty="0" smtClean="0"/>
              <a:t> </a:t>
            </a:r>
            <a:r>
              <a:rPr lang="ru-RU" dirty="0"/>
              <a:t>второй среды </a:t>
            </a:r>
            <a:r>
              <a:rPr lang="ru-RU" dirty="0" err="1" smtClean="0"/>
              <a:t>относитель</a:t>
            </a:r>
            <a:r>
              <a:rPr lang="ru-RU" dirty="0" smtClean="0"/>
              <a:t>-но </a:t>
            </a:r>
            <a:r>
              <a:rPr lang="ru-RU" dirty="0"/>
              <a:t>первой.</a:t>
            </a:r>
          </a:p>
        </p:txBody>
      </p:sp>
    </p:spTree>
    <p:extLst>
      <p:ext uri="{BB962C8B-B14F-4D97-AF65-F5344CB8AC3E}">
        <p14:creationId xmlns:p14="http://schemas.microsoft.com/office/powerpoint/2010/main" val="3463769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9" grpId="0" animBg="1"/>
      <p:bldP spid="19" grpId="1" animBg="1"/>
      <p:bldP spid="21" grpId="0"/>
      <p:bldP spid="22" grpId="0"/>
      <p:bldP spid="23" grpId="0"/>
      <p:bldP spid="28" grpId="0"/>
      <p:bldP spid="29" grpId="0" animBg="1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59" y="264263"/>
            <a:ext cx="38877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Относительным показателем </a:t>
            </a:r>
            <a:r>
              <a:rPr lang="ru-RU" dirty="0" smtClean="0">
                <a:solidFill>
                  <a:srgbClr val="C00000"/>
                </a:solidFill>
              </a:rPr>
              <a:t>пре-</a:t>
            </a:r>
            <a:r>
              <a:rPr lang="ru-RU" dirty="0" err="1" smtClean="0">
                <a:solidFill>
                  <a:srgbClr val="C00000"/>
                </a:solidFill>
              </a:rPr>
              <a:t>ломления</a:t>
            </a:r>
            <a:r>
              <a:rPr lang="ru-RU" dirty="0" smtClean="0"/>
              <a:t> </a:t>
            </a:r>
            <a:r>
              <a:rPr lang="ru-RU" dirty="0"/>
              <a:t>второй среды </a:t>
            </a:r>
            <a:r>
              <a:rPr lang="ru-RU" dirty="0" err="1" smtClean="0"/>
              <a:t>относитель</a:t>
            </a:r>
            <a:r>
              <a:rPr lang="ru-RU" dirty="0" smtClean="0"/>
              <a:t>-но </a:t>
            </a:r>
            <a:r>
              <a:rPr lang="ru-RU" dirty="0"/>
              <a:t>первой называется скалярная </a:t>
            </a:r>
            <a:r>
              <a:rPr lang="ru-RU" dirty="0" smtClean="0"/>
              <a:t>фи-</a:t>
            </a:r>
            <a:r>
              <a:rPr lang="ru-RU" dirty="0" err="1" smtClean="0"/>
              <a:t>зическая</a:t>
            </a:r>
            <a:r>
              <a:rPr lang="ru-RU" dirty="0" smtClean="0"/>
              <a:t> </a:t>
            </a:r>
            <a:r>
              <a:rPr lang="ru-RU" dirty="0"/>
              <a:t>величина, равная </a:t>
            </a:r>
            <a:r>
              <a:rPr lang="ru-RU" dirty="0" err="1" smtClean="0"/>
              <a:t>отноше-нию</a:t>
            </a:r>
            <a:r>
              <a:rPr lang="ru-RU" dirty="0" smtClean="0"/>
              <a:t> </a:t>
            </a:r>
            <a:r>
              <a:rPr lang="ru-RU" dirty="0"/>
              <a:t>синуса угла падения к синусу угла преломления.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199371" y="2095193"/>
                <a:ext cx="1353768" cy="6556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21</m:t>
                          </m:r>
                        </m:sub>
                      </m:sSub>
                      <m:r>
                        <a:rPr lang="ru-R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𝛽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371" y="2095193"/>
                <a:ext cx="1353768" cy="65569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Скругленный прямоугольник 3"/>
          <p:cNvSpPr/>
          <p:nvPr/>
        </p:nvSpPr>
        <p:spPr>
          <a:xfrm>
            <a:off x="6199371" y="2095193"/>
            <a:ext cx="1353768" cy="65569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ый треугольник 4"/>
          <p:cNvSpPr/>
          <p:nvPr/>
        </p:nvSpPr>
        <p:spPr>
          <a:xfrm rot="10800000">
            <a:off x="1029942" y="932404"/>
            <a:ext cx="1214437" cy="1357312"/>
          </a:xfrm>
          <a:prstGeom prst="rtTriangl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15629" y="2289716"/>
            <a:ext cx="3071813" cy="135731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ый треугольник 3"/>
          <p:cNvSpPr/>
          <p:nvPr/>
        </p:nvSpPr>
        <p:spPr>
          <a:xfrm rot="10800000" flipH="1" flipV="1">
            <a:off x="2244379" y="2218279"/>
            <a:ext cx="429925" cy="1428750"/>
          </a:xfrm>
          <a:custGeom>
            <a:avLst/>
            <a:gdLst>
              <a:gd name="connsiteX0" fmla="*/ 0 w 357188"/>
              <a:gd name="connsiteY0" fmla="*/ 1428750 h 1428750"/>
              <a:gd name="connsiteX1" fmla="*/ 0 w 357188"/>
              <a:gd name="connsiteY1" fmla="*/ 0 h 1428750"/>
              <a:gd name="connsiteX2" fmla="*/ 357188 w 357188"/>
              <a:gd name="connsiteY2" fmla="*/ 1428750 h 1428750"/>
              <a:gd name="connsiteX3" fmla="*/ 0 w 357188"/>
              <a:gd name="connsiteY3" fmla="*/ 1428750 h 1428750"/>
              <a:gd name="connsiteX0" fmla="*/ 0 w 429925"/>
              <a:gd name="connsiteY0" fmla="*/ 1428750 h 1428750"/>
              <a:gd name="connsiteX1" fmla="*/ 0 w 429925"/>
              <a:gd name="connsiteY1" fmla="*/ 0 h 1428750"/>
              <a:gd name="connsiteX2" fmla="*/ 429925 w 429925"/>
              <a:gd name="connsiteY2" fmla="*/ 1428750 h 1428750"/>
              <a:gd name="connsiteX3" fmla="*/ 0 w 429925"/>
              <a:gd name="connsiteY3" fmla="*/ 1428750 h 142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9925" h="1428750">
                <a:moveTo>
                  <a:pt x="0" y="1428750"/>
                </a:moveTo>
                <a:lnTo>
                  <a:pt x="0" y="0"/>
                </a:lnTo>
                <a:lnTo>
                  <a:pt x="429925" y="1428750"/>
                </a:lnTo>
                <a:lnTo>
                  <a:pt x="0" y="1428750"/>
                </a:lnTo>
                <a:close/>
              </a:path>
            </a:pathLst>
          </a:cu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6200000" scaled="1"/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921198" y="2253998"/>
            <a:ext cx="2644775" cy="158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27"/>
          <p:cNvSpPr>
            <a:spLocks noChangeArrowheads="1"/>
          </p:cNvSpPr>
          <p:nvPr/>
        </p:nvSpPr>
        <p:spPr bwMode="auto">
          <a:xfrm>
            <a:off x="429851" y="2088103"/>
            <a:ext cx="3786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dirty="0">
                <a:latin typeface="Calibri" pitchFamily="34" charset="0"/>
              </a:rPr>
              <a:t> M                                                  </a:t>
            </a:r>
            <a:r>
              <a:rPr lang="ru-RU" altLang="ru-RU" dirty="0">
                <a:latin typeface="Calibri" pitchFamily="34" charset="0"/>
              </a:rPr>
              <a:t>           </a:t>
            </a:r>
            <a:r>
              <a:rPr lang="en-US" altLang="ru-RU" dirty="0">
                <a:latin typeface="Calibri" pitchFamily="34" charset="0"/>
              </a:rPr>
              <a:t>N</a:t>
            </a:r>
            <a:endParaRPr lang="ru-RU" altLang="ru-RU" dirty="0">
              <a:latin typeface="Calibri" pitchFamily="34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958629" y="2289716"/>
            <a:ext cx="3369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>
                <a:latin typeface="Calibri" pitchFamily="34" charset="0"/>
              </a:rPr>
              <a:t>О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601317" y="646654"/>
            <a:ext cx="500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>
                <a:latin typeface="Calibri" pitchFamily="34" charset="0"/>
              </a:rPr>
              <a:t> S    </a:t>
            </a:r>
            <a:endParaRPr lang="ru-RU" altLang="ru-RU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101504" y="633954"/>
            <a:ext cx="285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>
                <a:latin typeface="Calibri" pitchFamily="34" charset="0"/>
              </a:rPr>
              <a:t>C</a:t>
            </a:r>
            <a:endParaRPr lang="ru-RU" altLang="ru-RU">
              <a:latin typeface="Calibri" pitchFamily="34" charset="0"/>
            </a:endParaRPr>
          </a:p>
        </p:txBody>
      </p:sp>
      <p:pic>
        <p:nvPicPr>
          <p:cNvPr id="13" name="Picture 3" descr="C:\Documents and Settings\Admin\Мои документы\САЙТ UCOZ\Рисунок19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0" b="1064"/>
          <a:stretch>
            <a:fillRect/>
          </a:stretch>
        </p:blipFill>
        <p:spPr bwMode="auto">
          <a:xfrm rot="2816245">
            <a:off x="690217" y="1459454"/>
            <a:ext cx="18605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 descr="C:\Documents and Settings\Admin\Мои документы\САЙТ UCOZ\Рисунок19б.png"/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951" b="8910"/>
          <a:stretch>
            <a:fillRect/>
          </a:stretch>
        </p:blipFill>
        <p:spPr bwMode="auto">
          <a:xfrm rot="4327837">
            <a:off x="1772892" y="2802479"/>
            <a:ext cx="1404937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24"/>
          <p:cNvSpPr>
            <a:spLocks noChangeArrowheads="1"/>
          </p:cNvSpPr>
          <p:nvPr/>
        </p:nvSpPr>
        <p:spPr bwMode="auto">
          <a:xfrm>
            <a:off x="2101504" y="2042066"/>
            <a:ext cx="285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>
                <a:cs typeface="Arial" charset="0"/>
              </a:rPr>
              <a:t>•</a:t>
            </a: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2611092" y="3348579"/>
            <a:ext cx="41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dirty="0">
                <a:latin typeface="Calibri" pitchFamily="34" charset="0"/>
              </a:rPr>
              <a:t> </a:t>
            </a:r>
            <a:r>
              <a:rPr lang="en-US" altLang="ru-RU" dirty="0">
                <a:solidFill>
                  <a:srgbClr val="0000FF"/>
                </a:solidFill>
                <a:latin typeface="Calibri" pitchFamily="34" charset="0"/>
              </a:rPr>
              <a:t>K</a:t>
            </a:r>
            <a:endParaRPr lang="ru-RU" altLang="ru-RU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1887192" y="1503904"/>
            <a:ext cx="32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 altLang="ru-RU" dirty="0">
                <a:latin typeface="Calibri" pitchFamily="34" charset="0"/>
              </a:rPr>
              <a:t>α</a:t>
            </a:r>
            <a:endParaRPr lang="ru-RU" altLang="ru-RU" dirty="0">
              <a:latin typeface="Calibri" pitchFamily="34" charset="0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244379" y="3062829"/>
            <a:ext cx="3080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 altLang="ru-RU" dirty="0" smtClean="0">
                <a:latin typeface="Calibri" pitchFamily="34" charset="0"/>
              </a:rPr>
              <a:t>β</a:t>
            </a:r>
            <a:endParaRPr lang="ru-RU" altLang="ru-RU" dirty="0">
              <a:latin typeface="Calibri" pitchFamily="34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815629" y="2289716"/>
            <a:ext cx="3071813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887192" y="3348579"/>
            <a:ext cx="285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>
                <a:latin typeface="Calibri" pitchFamily="34" charset="0"/>
              </a:rPr>
              <a:t>D</a:t>
            </a:r>
            <a:endParaRPr lang="ru-RU" altLang="ru-RU"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20642" y="1892390"/>
            <a:ext cx="875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вакуум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2880786" y="2308668"/>
            <a:ext cx="755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среда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932360" y="2840088"/>
            <a:ext cx="38877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Абсолютным </a:t>
            </a:r>
            <a:r>
              <a:rPr lang="ru-RU" dirty="0">
                <a:solidFill>
                  <a:srgbClr val="C00000"/>
                </a:solidFill>
              </a:rPr>
              <a:t>показателем </a:t>
            </a:r>
            <a:r>
              <a:rPr lang="ru-RU" dirty="0" err="1" smtClean="0">
                <a:solidFill>
                  <a:srgbClr val="C00000"/>
                </a:solidFill>
              </a:rPr>
              <a:t>преломле-ния</a:t>
            </a:r>
            <a:r>
              <a:rPr lang="ru-RU" dirty="0" smtClean="0"/>
              <a:t> </a:t>
            </a:r>
            <a:r>
              <a:rPr lang="ru-RU" dirty="0"/>
              <a:t>среды называется скалярная </a:t>
            </a:r>
            <a:r>
              <a:rPr lang="ru-RU" dirty="0" smtClean="0"/>
              <a:t>фи-</a:t>
            </a:r>
            <a:r>
              <a:rPr lang="ru-RU" dirty="0" err="1" smtClean="0"/>
              <a:t>зическая</a:t>
            </a:r>
            <a:r>
              <a:rPr lang="ru-RU" dirty="0" smtClean="0"/>
              <a:t> </a:t>
            </a:r>
            <a:r>
              <a:rPr lang="ru-RU" dirty="0"/>
              <a:t>величина, равная </a:t>
            </a:r>
            <a:r>
              <a:rPr lang="ru-RU" dirty="0" err="1" smtClean="0"/>
              <a:t>отноше-нию</a:t>
            </a:r>
            <a:r>
              <a:rPr lang="ru-RU" dirty="0" smtClean="0"/>
              <a:t> </a:t>
            </a:r>
            <a:r>
              <a:rPr lang="ru-RU" dirty="0"/>
              <a:t>синуса угла падения луча к </a:t>
            </a:r>
            <a:r>
              <a:rPr lang="ru-RU" dirty="0" err="1" smtClean="0"/>
              <a:t>сину</a:t>
            </a:r>
            <a:r>
              <a:rPr lang="ru-RU" dirty="0" smtClean="0"/>
              <a:t>-су </a:t>
            </a:r>
            <a:r>
              <a:rPr lang="ru-RU" dirty="0"/>
              <a:t>угла преломления при переходе луча из вакуума в </a:t>
            </a:r>
            <a:r>
              <a:rPr lang="ru-RU" dirty="0" smtClean="0"/>
              <a:t>эту среду</a:t>
            </a:r>
            <a:r>
              <a:rPr lang="ru-RU" dirty="0"/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5629" y="1903437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n</a:t>
            </a:r>
            <a:r>
              <a:rPr lang="en-US" dirty="0" smtClean="0"/>
              <a:t> = 1</a:t>
            </a:r>
            <a:endParaRPr lang="ru-RU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984746" y="2308668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n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3738406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 animBg="1"/>
      <p:bldP spid="7" grpId="0" animBg="1"/>
      <p:bldP spid="9" grpId="0"/>
      <p:bldP spid="10" grpId="0" autoUpdateAnimBg="0"/>
      <p:bldP spid="11" grpId="0" autoUpdateAnimBg="0"/>
      <p:bldP spid="12" grpId="0" autoUpdateAnimBg="0"/>
      <p:bldP spid="15" grpId="0"/>
      <p:bldP spid="16" grpId="0" autoUpdateAnimBg="0"/>
      <p:bldP spid="17" grpId="0"/>
      <p:bldP spid="18" grpId="0"/>
      <p:bldP spid="20" grpId="0"/>
      <p:bldP spid="21" grpId="0"/>
      <p:bldP spid="22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306699"/>
            <a:ext cx="2566051" cy="3681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365188" y="3988698"/>
            <a:ext cx="248337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/>
              <a:t>Виллеброрд</a:t>
            </a:r>
            <a:r>
              <a:rPr lang="ru-RU" dirty="0"/>
              <a:t> </a:t>
            </a:r>
            <a:r>
              <a:rPr lang="ru-RU" dirty="0" err="1" smtClean="0"/>
              <a:t>Снелл</a:t>
            </a:r>
            <a:endParaRPr lang="en-US" dirty="0" smtClean="0"/>
          </a:p>
          <a:p>
            <a:pPr algn="ctr"/>
            <a:r>
              <a:rPr lang="ru-RU" sz="1600" dirty="0" smtClean="0"/>
              <a:t>??. ??. </a:t>
            </a:r>
            <a:r>
              <a:rPr lang="en-US" sz="1600" dirty="0" smtClean="0"/>
              <a:t>1580 — 30</a:t>
            </a:r>
            <a:r>
              <a:rPr lang="ru-RU" sz="1600" dirty="0" smtClean="0"/>
              <a:t>. 10. 1626</a:t>
            </a:r>
            <a:endParaRPr lang="ru-RU" sz="1600" dirty="0"/>
          </a:p>
        </p:txBody>
      </p:sp>
      <p:pic>
        <p:nvPicPr>
          <p:cNvPr id="1026" name="Picture 2" descr="File:Frans Hals - Portret van René Descarte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6" r="8066"/>
          <a:stretch/>
        </p:blipFill>
        <p:spPr bwMode="auto">
          <a:xfrm>
            <a:off x="6129708" y="311401"/>
            <a:ext cx="2667121" cy="3681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6202347" y="3997149"/>
            <a:ext cx="252184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Рене Декарт</a:t>
            </a:r>
          </a:p>
          <a:p>
            <a:pPr algn="ctr"/>
            <a:r>
              <a:rPr lang="ru-RU" sz="1600" dirty="0" smtClean="0"/>
              <a:t>31. 03. 1596 — 11. 02. 1650</a:t>
            </a:r>
            <a:endParaRPr lang="ru-RU" sz="16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3561246" y="333318"/>
            <a:ext cx="1901310" cy="2029023"/>
            <a:chOff x="4283968" y="274886"/>
            <a:chExt cx="1901310" cy="202902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8725" l="220" r="43663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357"/>
            <a:stretch/>
          </p:blipFill>
          <p:spPr>
            <a:xfrm>
              <a:off x="4283968" y="274886"/>
              <a:ext cx="1901310" cy="2029023"/>
            </a:xfrm>
            <a:prstGeom prst="rect">
              <a:avLst/>
            </a:prstGeom>
          </p:spPr>
        </p:pic>
        <p:sp>
          <p:nvSpPr>
            <p:cNvPr id="9" name="Прямоугольник 8"/>
            <p:cNvSpPr/>
            <p:nvPr/>
          </p:nvSpPr>
          <p:spPr>
            <a:xfrm>
              <a:off x="4789705" y="1289397"/>
              <a:ext cx="1224136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300" dirty="0" smtClean="0">
                  <a:solidFill>
                    <a:schemeClr val="bg1"/>
                  </a:solidFill>
                </a:rPr>
                <a:t>ДИОПТРИКА</a:t>
              </a:r>
              <a:endParaRPr lang="ru-RU" sz="13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40105" y="552387"/>
              <a:ext cx="74732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100" dirty="0" smtClean="0">
                  <a:solidFill>
                    <a:schemeClr val="bg1"/>
                  </a:solidFill>
                </a:rPr>
                <a:t>Р. Декарт</a:t>
              </a:r>
              <a:endParaRPr lang="ru-RU" sz="11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19453" y="1635646"/>
              <a:ext cx="6185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/>
                  </a:solidFill>
                </a:rPr>
                <a:t>1637 г.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789705" y="796954"/>
              <a:ext cx="1224136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300" dirty="0" smtClean="0">
                  <a:solidFill>
                    <a:schemeClr val="bg1"/>
                  </a:solidFill>
                </a:rPr>
                <a:t>Рассуждения о методе</a:t>
              </a:r>
              <a:endParaRPr lang="ru-RU" sz="13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349" t="10346" r="2409" b="6755"/>
          <a:stretch/>
        </p:blipFill>
        <p:spPr>
          <a:xfrm>
            <a:off x="3384702" y="2479940"/>
            <a:ext cx="2374595" cy="15047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95974" y="2571750"/>
            <a:ext cx="10665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Закон прелом-</a:t>
            </a:r>
            <a:r>
              <a:rPr lang="ru-RU" sz="1100" dirty="0" err="1" smtClean="0"/>
              <a:t>ления</a:t>
            </a:r>
            <a:r>
              <a:rPr lang="ru-RU" sz="1100" dirty="0" smtClean="0"/>
              <a:t> света</a:t>
            </a:r>
            <a:endParaRPr lang="ru-RU" sz="1100" dirty="0"/>
          </a:p>
        </p:txBody>
      </p:sp>
      <p:sp>
        <p:nvSpPr>
          <p:cNvPr id="18" name="Полилиния 17"/>
          <p:cNvSpPr/>
          <p:nvPr/>
        </p:nvSpPr>
        <p:spPr>
          <a:xfrm>
            <a:off x="4572000" y="3041650"/>
            <a:ext cx="831850" cy="50800"/>
          </a:xfrm>
          <a:custGeom>
            <a:avLst/>
            <a:gdLst>
              <a:gd name="connsiteX0" fmla="*/ 0 w 831850"/>
              <a:gd name="connsiteY0" fmla="*/ 38100 h 50800"/>
              <a:gd name="connsiteX1" fmla="*/ 15875 w 831850"/>
              <a:gd name="connsiteY1" fmla="*/ 28575 h 50800"/>
              <a:gd name="connsiteX2" fmla="*/ 25400 w 831850"/>
              <a:gd name="connsiteY2" fmla="*/ 22225 h 50800"/>
              <a:gd name="connsiteX3" fmla="*/ 47625 w 831850"/>
              <a:gd name="connsiteY3" fmla="*/ 25400 h 50800"/>
              <a:gd name="connsiteX4" fmla="*/ 57150 w 831850"/>
              <a:gd name="connsiteY4" fmla="*/ 31750 h 50800"/>
              <a:gd name="connsiteX5" fmla="*/ 79375 w 831850"/>
              <a:gd name="connsiteY5" fmla="*/ 25400 h 50800"/>
              <a:gd name="connsiteX6" fmla="*/ 88900 w 831850"/>
              <a:gd name="connsiteY6" fmla="*/ 15875 h 50800"/>
              <a:gd name="connsiteX7" fmla="*/ 101600 w 831850"/>
              <a:gd name="connsiteY7" fmla="*/ 12700 h 50800"/>
              <a:gd name="connsiteX8" fmla="*/ 111125 w 831850"/>
              <a:gd name="connsiteY8" fmla="*/ 6350 h 50800"/>
              <a:gd name="connsiteX9" fmla="*/ 120650 w 831850"/>
              <a:gd name="connsiteY9" fmla="*/ 9525 h 50800"/>
              <a:gd name="connsiteX10" fmla="*/ 133350 w 831850"/>
              <a:gd name="connsiteY10" fmla="*/ 19050 h 50800"/>
              <a:gd name="connsiteX11" fmla="*/ 152400 w 831850"/>
              <a:gd name="connsiteY11" fmla="*/ 34925 h 50800"/>
              <a:gd name="connsiteX12" fmla="*/ 200025 w 831850"/>
              <a:gd name="connsiteY12" fmla="*/ 31750 h 50800"/>
              <a:gd name="connsiteX13" fmla="*/ 209550 w 831850"/>
              <a:gd name="connsiteY13" fmla="*/ 25400 h 50800"/>
              <a:gd name="connsiteX14" fmla="*/ 228600 w 831850"/>
              <a:gd name="connsiteY14" fmla="*/ 22225 h 50800"/>
              <a:gd name="connsiteX15" fmla="*/ 266700 w 831850"/>
              <a:gd name="connsiteY15" fmla="*/ 25400 h 50800"/>
              <a:gd name="connsiteX16" fmla="*/ 282575 w 831850"/>
              <a:gd name="connsiteY16" fmla="*/ 41275 h 50800"/>
              <a:gd name="connsiteX17" fmla="*/ 292100 w 831850"/>
              <a:gd name="connsiteY17" fmla="*/ 44450 h 50800"/>
              <a:gd name="connsiteX18" fmla="*/ 330200 w 831850"/>
              <a:gd name="connsiteY18" fmla="*/ 38100 h 50800"/>
              <a:gd name="connsiteX19" fmla="*/ 339725 w 831850"/>
              <a:gd name="connsiteY19" fmla="*/ 34925 h 50800"/>
              <a:gd name="connsiteX20" fmla="*/ 358775 w 831850"/>
              <a:gd name="connsiteY20" fmla="*/ 25400 h 50800"/>
              <a:gd name="connsiteX21" fmla="*/ 371475 w 831850"/>
              <a:gd name="connsiteY21" fmla="*/ 28575 h 50800"/>
              <a:gd name="connsiteX22" fmla="*/ 384175 w 831850"/>
              <a:gd name="connsiteY22" fmla="*/ 38100 h 50800"/>
              <a:gd name="connsiteX23" fmla="*/ 393700 w 831850"/>
              <a:gd name="connsiteY23" fmla="*/ 47625 h 50800"/>
              <a:gd name="connsiteX24" fmla="*/ 406400 w 831850"/>
              <a:gd name="connsiteY24" fmla="*/ 50800 h 50800"/>
              <a:gd name="connsiteX25" fmla="*/ 428625 w 831850"/>
              <a:gd name="connsiteY25" fmla="*/ 44450 h 50800"/>
              <a:gd name="connsiteX26" fmla="*/ 438150 w 831850"/>
              <a:gd name="connsiteY26" fmla="*/ 34925 h 50800"/>
              <a:gd name="connsiteX27" fmla="*/ 457200 w 831850"/>
              <a:gd name="connsiteY27" fmla="*/ 25400 h 50800"/>
              <a:gd name="connsiteX28" fmla="*/ 476250 w 831850"/>
              <a:gd name="connsiteY28" fmla="*/ 12700 h 50800"/>
              <a:gd name="connsiteX29" fmla="*/ 485775 w 831850"/>
              <a:gd name="connsiteY29" fmla="*/ 19050 h 50800"/>
              <a:gd name="connsiteX30" fmla="*/ 517525 w 831850"/>
              <a:gd name="connsiteY30" fmla="*/ 25400 h 50800"/>
              <a:gd name="connsiteX31" fmla="*/ 527050 w 831850"/>
              <a:gd name="connsiteY31" fmla="*/ 28575 h 50800"/>
              <a:gd name="connsiteX32" fmla="*/ 549275 w 831850"/>
              <a:gd name="connsiteY32" fmla="*/ 19050 h 50800"/>
              <a:gd name="connsiteX33" fmla="*/ 571500 w 831850"/>
              <a:gd name="connsiteY33" fmla="*/ 12700 h 50800"/>
              <a:gd name="connsiteX34" fmla="*/ 581025 w 831850"/>
              <a:gd name="connsiteY34" fmla="*/ 15875 h 50800"/>
              <a:gd name="connsiteX35" fmla="*/ 603250 w 831850"/>
              <a:gd name="connsiteY35" fmla="*/ 31750 h 50800"/>
              <a:gd name="connsiteX36" fmla="*/ 615950 w 831850"/>
              <a:gd name="connsiteY36" fmla="*/ 28575 h 50800"/>
              <a:gd name="connsiteX37" fmla="*/ 628650 w 831850"/>
              <a:gd name="connsiteY37" fmla="*/ 22225 h 50800"/>
              <a:gd name="connsiteX38" fmla="*/ 650875 w 831850"/>
              <a:gd name="connsiteY38" fmla="*/ 19050 h 50800"/>
              <a:gd name="connsiteX39" fmla="*/ 669925 w 831850"/>
              <a:gd name="connsiteY39" fmla="*/ 22225 h 50800"/>
              <a:gd name="connsiteX40" fmla="*/ 679450 w 831850"/>
              <a:gd name="connsiteY40" fmla="*/ 28575 h 50800"/>
              <a:gd name="connsiteX41" fmla="*/ 698500 w 831850"/>
              <a:gd name="connsiteY41" fmla="*/ 25400 h 50800"/>
              <a:gd name="connsiteX42" fmla="*/ 708025 w 831850"/>
              <a:gd name="connsiteY42" fmla="*/ 19050 h 50800"/>
              <a:gd name="connsiteX43" fmla="*/ 742950 w 831850"/>
              <a:gd name="connsiteY43" fmla="*/ 25400 h 50800"/>
              <a:gd name="connsiteX44" fmla="*/ 793750 w 831850"/>
              <a:gd name="connsiteY44" fmla="*/ 12700 h 50800"/>
              <a:gd name="connsiteX45" fmla="*/ 828675 w 831850"/>
              <a:gd name="connsiteY45" fmla="*/ 0 h 50800"/>
              <a:gd name="connsiteX46" fmla="*/ 831850 w 831850"/>
              <a:gd name="connsiteY46" fmla="*/ 9525 h 5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831850" h="50800">
                <a:moveTo>
                  <a:pt x="0" y="38100"/>
                </a:moveTo>
                <a:cubicBezTo>
                  <a:pt x="5292" y="34925"/>
                  <a:pt x="10642" y="31846"/>
                  <a:pt x="15875" y="28575"/>
                </a:cubicBezTo>
                <a:cubicBezTo>
                  <a:pt x="19111" y="26553"/>
                  <a:pt x="21603" y="22605"/>
                  <a:pt x="25400" y="22225"/>
                </a:cubicBezTo>
                <a:cubicBezTo>
                  <a:pt x="32846" y="21480"/>
                  <a:pt x="40217" y="24342"/>
                  <a:pt x="47625" y="25400"/>
                </a:cubicBezTo>
                <a:cubicBezTo>
                  <a:pt x="50800" y="27517"/>
                  <a:pt x="53372" y="31210"/>
                  <a:pt x="57150" y="31750"/>
                </a:cubicBezTo>
                <a:cubicBezTo>
                  <a:pt x="59941" y="32149"/>
                  <a:pt x="75801" y="26591"/>
                  <a:pt x="79375" y="25400"/>
                </a:cubicBezTo>
                <a:cubicBezTo>
                  <a:pt x="82550" y="22225"/>
                  <a:pt x="85001" y="18103"/>
                  <a:pt x="88900" y="15875"/>
                </a:cubicBezTo>
                <a:cubicBezTo>
                  <a:pt x="92689" y="13710"/>
                  <a:pt x="97589" y="14419"/>
                  <a:pt x="101600" y="12700"/>
                </a:cubicBezTo>
                <a:cubicBezTo>
                  <a:pt x="105107" y="11197"/>
                  <a:pt x="107950" y="8467"/>
                  <a:pt x="111125" y="6350"/>
                </a:cubicBezTo>
                <a:cubicBezTo>
                  <a:pt x="114300" y="7408"/>
                  <a:pt x="117744" y="7865"/>
                  <a:pt x="120650" y="9525"/>
                </a:cubicBezTo>
                <a:cubicBezTo>
                  <a:pt x="125244" y="12150"/>
                  <a:pt x="129044" y="15974"/>
                  <a:pt x="133350" y="19050"/>
                </a:cubicBezTo>
                <a:cubicBezTo>
                  <a:pt x="148821" y="30101"/>
                  <a:pt x="137576" y="20101"/>
                  <a:pt x="152400" y="34925"/>
                </a:cubicBezTo>
                <a:cubicBezTo>
                  <a:pt x="168275" y="33867"/>
                  <a:pt x="184331" y="34366"/>
                  <a:pt x="200025" y="31750"/>
                </a:cubicBezTo>
                <a:cubicBezTo>
                  <a:pt x="203789" y="31123"/>
                  <a:pt x="205930" y="26607"/>
                  <a:pt x="209550" y="25400"/>
                </a:cubicBezTo>
                <a:cubicBezTo>
                  <a:pt x="215657" y="23364"/>
                  <a:pt x="222250" y="23283"/>
                  <a:pt x="228600" y="22225"/>
                </a:cubicBezTo>
                <a:cubicBezTo>
                  <a:pt x="241300" y="23283"/>
                  <a:pt x="254174" y="23051"/>
                  <a:pt x="266700" y="25400"/>
                </a:cubicBezTo>
                <a:cubicBezTo>
                  <a:pt x="292620" y="30260"/>
                  <a:pt x="270672" y="29372"/>
                  <a:pt x="282575" y="41275"/>
                </a:cubicBezTo>
                <a:cubicBezTo>
                  <a:pt x="284942" y="43642"/>
                  <a:pt x="288925" y="43392"/>
                  <a:pt x="292100" y="44450"/>
                </a:cubicBezTo>
                <a:cubicBezTo>
                  <a:pt x="304645" y="42658"/>
                  <a:pt x="317820" y="41195"/>
                  <a:pt x="330200" y="38100"/>
                </a:cubicBezTo>
                <a:cubicBezTo>
                  <a:pt x="333447" y="37288"/>
                  <a:pt x="336732" y="36422"/>
                  <a:pt x="339725" y="34925"/>
                </a:cubicBezTo>
                <a:cubicBezTo>
                  <a:pt x="364344" y="22615"/>
                  <a:pt x="334834" y="33380"/>
                  <a:pt x="358775" y="25400"/>
                </a:cubicBezTo>
                <a:cubicBezTo>
                  <a:pt x="363008" y="26458"/>
                  <a:pt x="367572" y="26624"/>
                  <a:pt x="371475" y="28575"/>
                </a:cubicBezTo>
                <a:cubicBezTo>
                  <a:pt x="376208" y="30942"/>
                  <a:pt x="380157" y="34656"/>
                  <a:pt x="384175" y="38100"/>
                </a:cubicBezTo>
                <a:cubicBezTo>
                  <a:pt x="387584" y="41022"/>
                  <a:pt x="389801" y="45397"/>
                  <a:pt x="393700" y="47625"/>
                </a:cubicBezTo>
                <a:cubicBezTo>
                  <a:pt x="397489" y="49790"/>
                  <a:pt x="402167" y="49742"/>
                  <a:pt x="406400" y="50800"/>
                </a:cubicBezTo>
                <a:cubicBezTo>
                  <a:pt x="408094" y="50377"/>
                  <a:pt x="425892" y="46272"/>
                  <a:pt x="428625" y="44450"/>
                </a:cubicBezTo>
                <a:cubicBezTo>
                  <a:pt x="432361" y="41959"/>
                  <a:pt x="434701" y="37800"/>
                  <a:pt x="438150" y="34925"/>
                </a:cubicBezTo>
                <a:cubicBezTo>
                  <a:pt x="446356" y="28086"/>
                  <a:pt x="447654" y="28582"/>
                  <a:pt x="457200" y="25400"/>
                </a:cubicBezTo>
                <a:cubicBezTo>
                  <a:pt x="461165" y="21435"/>
                  <a:pt x="468373" y="11387"/>
                  <a:pt x="476250" y="12700"/>
                </a:cubicBezTo>
                <a:cubicBezTo>
                  <a:pt x="480014" y="13327"/>
                  <a:pt x="482362" y="17343"/>
                  <a:pt x="485775" y="19050"/>
                </a:cubicBezTo>
                <a:cubicBezTo>
                  <a:pt x="494641" y="23483"/>
                  <a:pt x="509335" y="24230"/>
                  <a:pt x="517525" y="25400"/>
                </a:cubicBezTo>
                <a:cubicBezTo>
                  <a:pt x="520700" y="26458"/>
                  <a:pt x="523703" y="28575"/>
                  <a:pt x="527050" y="28575"/>
                </a:cubicBezTo>
                <a:cubicBezTo>
                  <a:pt x="540266" y="28575"/>
                  <a:pt x="538906" y="24235"/>
                  <a:pt x="549275" y="19050"/>
                </a:cubicBezTo>
                <a:cubicBezTo>
                  <a:pt x="553830" y="16773"/>
                  <a:pt x="567431" y="13717"/>
                  <a:pt x="571500" y="12700"/>
                </a:cubicBezTo>
                <a:cubicBezTo>
                  <a:pt x="574675" y="13758"/>
                  <a:pt x="578032" y="14378"/>
                  <a:pt x="581025" y="15875"/>
                </a:cubicBezTo>
                <a:cubicBezTo>
                  <a:pt x="585668" y="18196"/>
                  <a:pt x="600374" y="29593"/>
                  <a:pt x="603250" y="31750"/>
                </a:cubicBezTo>
                <a:cubicBezTo>
                  <a:pt x="607483" y="30692"/>
                  <a:pt x="611864" y="30107"/>
                  <a:pt x="615950" y="28575"/>
                </a:cubicBezTo>
                <a:cubicBezTo>
                  <a:pt x="620382" y="26913"/>
                  <a:pt x="624084" y="23470"/>
                  <a:pt x="628650" y="22225"/>
                </a:cubicBezTo>
                <a:cubicBezTo>
                  <a:pt x="635870" y="20256"/>
                  <a:pt x="643467" y="20108"/>
                  <a:pt x="650875" y="19050"/>
                </a:cubicBezTo>
                <a:cubicBezTo>
                  <a:pt x="657225" y="20108"/>
                  <a:pt x="663818" y="20189"/>
                  <a:pt x="669925" y="22225"/>
                </a:cubicBezTo>
                <a:cubicBezTo>
                  <a:pt x="673545" y="23432"/>
                  <a:pt x="675657" y="28154"/>
                  <a:pt x="679450" y="28575"/>
                </a:cubicBezTo>
                <a:cubicBezTo>
                  <a:pt x="685848" y="29286"/>
                  <a:pt x="692150" y="26458"/>
                  <a:pt x="698500" y="25400"/>
                </a:cubicBezTo>
                <a:cubicBezTo>
                  <a:pt x="701675" y="23283"/>
                  <a:pt x="704225" y="19395"/>
                  <a:pt x="708025" y="19050"/>
                </a:cubicBezTo>
                <a:cubicBezTo>
                  <a:pt x="722129" y="17768"/>
                  <a:pt x="731064" y="21438"/>
                  <a:pt x="742950" y="25400"/>
                </a:cubicBezTo>
                <a:cubicBezTo>
                  <a:pt x="783978" y="19539"/>
                  <a:pt x="746184" y="26290"/>
                  <a:pt x="793750" y="12700"/>
                </a:cubicBezTo>
                <a:cubicBezTo>
                  <a:pt x="820526" y="5050"/>
                  <a:pt x="809084" y="9796"/>
                  <a:pt x="828675" y="0"/>
                </a:cubicBezTo>
                <a:lnTo>
                  <a:pt x="831850" y="9525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>
            <a:off x="4572000" y="3147814"/>
            <a:ext cx="890556" cy="50800"/>
          </a:xfrm>
          <a:custGeom>
            <a:avLst/>
            <a:gdLst>
              <a:gd name="connsiteX0" fmla="*/ 0 w 831850"/>
              <a:gd name="connsiteY0" fmla="*/ 38100 h 50800"/>
              <a:gd name="connsiteX1" fmla="*/ 15875 w 831850"/>
              <a:gd name="connsiteY1" fmla="*/ 28575 h 50800"/>
              <a:gd name="connsiteX2" fmla="*/ 25400 w 831850"/>
              <a:gd name="connsiteY2" fmla="*/ 22225 h 50800"/>
              <a:gd name="connsiteX3" fmla="*/ 47625 w 831850"/>
              <a:gd name="connsiteY3" fmla="*/ 25400 h 50800"/>
              <a:gd name="connsiteX4" fmla="*/ 57150 w 831850"/>
              <a:gd name="connsiteY4" fmla="*/ 31750 h 50800"/>
              <a:gd name="connsiteX5" fmla="*/ 79375 w 831850"/>
              <a:gd name="connsiteY5" fmla="*/ 25400 h 50800"/>
              <a:gd name="connsiteX6" fmla="*/ 88900 w 831850"/>
              <a:gd name="connsiteY6" fmla="*/ 15875 h 50800"/>
              <a:gd name="connsiteX7" fmla="*/ 101600 w 831850"/>
              <a:gd name="connsiteY7" fmla="*/ 12700 h 50800"/>
              <a:gd name="connsiteX8" fmla="*/ 111125 w 831850"/>
              <a:gd name="connsiteY8" fmla="*/ 6350 h 50800"/>
              <a:gd name="connsiteX9" fmla="*/ 120650 w 831850"/>
              <a:gd name="connsiteY9" fmla="*/ 9525 h 50800"/>
              <a:gd name="connsiteX10" fmla="*/ 133350 w 831850"/>
              <a:gd name="connsiteY10" fmla="*/ 19050 h 50800"/>
              <a:gd name="connsiteX11" fmla="*/ 152400 w 831850"/>
              <a:gd name="connsiteY11" fmla="*/ 34925 h 50800"/>
              <a:gd name="connsiteX12" fmla="*/ 200025 w 831850"/>
              <a:gd name="connsiteY12" fmla="*/ 31750 h 50800"/>
              <a:gd name="connsiteX13" fmla="*/ 209550 w 831850"/>
              <a:gd name="connsiteY13" fmla="*/ 25400 h 50800"/>
              <a:gd name="connsiteX14" fmla="*/ 228600 w 831850"/>
              <a:gd name="connsiteY14" fmla="*/ 22225 h 50800"/>
              <a:gd name="connsiteX15" fmla="*/ 266700 w 831850"/>
              <a:gd name="connsiteY15" fmla="*/ 25400 h 50800"/>
              <a:gd name="connsiteX16" fmla="*/ 282575 w 831850"/>
              <a:gd name="connsiteY16" fmla="*/ 41275 h 50800"/>
              <a:gd name="connsiteX17" fmla="*/ 292100 w 831850"/>
              <a:gd name="connsiteY17" fmla="*/ 44450 h 50800"/>
              <a:gd name="connsiteX18" fmla="*/ 330200 w 831850"/>
              <a:gd name="connsiteY18" fmla="*/ 38100 h 50800"/>
              <a:gd name="connsiteX19" fmla="*/ 339725 w 831850"/>
              <a:gd name="connsiteY19" fmla="*/ 34925 h 50800"/>
              <a:gd name="connsiteX20" fmla="*/ 358775 w 831850"/>
              <a:gd name="connsiteY20" fmla="*/ 25400 h 50800"/>
              <a:gd name="connsiteX21" fmla="*/ 371475 w 831850"/>
              <a:gd name="connsiteY21" fmla="*/ 28575 h 50800"/>
              <a:gd name="connsiteX22" fmla="*/ 384175 w 831850"/>
              <a:gd name="connsiteY22" fmla="*/ 38100 h 50800"/>
              <a:gd name="connsiteX23" fmla="*/ 393700 w 831850"/>
              <a:gd name="connsiteY23" fmla="*/ 47625 h 50800"/>
              <a:gd name="connsiteX24" fmla="*/ 406400 w 831850"/>
              <a:gd name="connsiteY24" fmla="*/ 50800 h 50800"/>
              <a:gd name="connsiteX25" fmla="*/ 428625 w 831850"/>
              <a:gd name="connsiteY25" fmla="*/ 44450 h 50800"/>
              <a:gd name="connsiteX26" fmla="*/ 438150 w 831850"/>
              <a:gd name="connsiteY26" fmla="*/ 34925 h 50800"/>
              <a:gd name="connsiteX27" fmla="*/ 457200 w 831850"/>
              <a:gd name="connsiteY27" fmla="*/ 25400 h 50800"/>
              <a:gd name="connsiteX28" fmla="*/ 476250 w 831850"/>
              <a:gd name="connsiteY28" fmla="*/ 12700 h 50800"/>
              <a:gd name="connsiteX29" fmla="*/ 485775 w 831850"/>
              <a:gd name="connsiteY29" fmla="*/ 19050 h 50800"/>
              <a:gd name="connsiteX30" fmla="*/ 517525 w 831850"/>
              <a:gd name="connsiteY30" fmla="*/ 25400 h 50800"/>
              <a:gd name="connsiteX31" fmla="*/ 527050 w 831850"/>
              <a:gd name="connsiteY31" fmla="*/ 28575 h 50800"/>
              <a:gd name="connsiteX32" fmla="*/ 549275 w 831850"/>
              <a:gd name="connsiteY32" fmla="*/ 19050 h 50800"/>
              <a:gd name="connsiteX33" fmla="*/ 571500 w 831850"/>
              <a:gd name="connsiteY33" fmla="*/ 12700 h 50800"/>
              <a:gd name="connsiteX34" fmla="*/ 581025 w 831850"/>
              <a:gd name="connsiteY34" fmla="*/ 15875 h 50800"/>
              <a:gd name="connsiteX35" fmla="*/ 603250 w 831850"/>
              <a:gd name="connsiteY35" fmla="*/ 31750 h 50800"/>
              <a:gd name="connsiteX36" fmla="*/ 615950 w 831850"/>
              <a:gd name="connsiteY36" fmla="*/ 28575 h 50800"/>
              <a:gd name="connsiteX37" fmla="*/ 628650 w 831850"/>
              <a:gd name="connsiteY37" fmla="*/ 22225 h 50800"/>
              <a:gd name="connsiteX38" fmla="*/ 650875 w 831850"/>
              <a:gd name="connsiteY38" fmla="*/ 19050 h 50800"/>
              <a:gd name="connsiteX39" fmla="*/ 669925 w 831850"/>
              <a:gd name="connsiteY39" fmla="*/ 22225 h 50800"/>
              <a:gd name="connsiteX40" fmla="*/ 679450 w 831850"/>
              <a:gd name="connsiteY40" fmla="*/ 28575 h 50800"/>
              <a:gd name="connsiteX41" fmla="*/ 698500 w 831850"/>
              <a:gd name="connsiteY41" fmla="*/ 25400 h 50800"/>
              <a:gd name="connsiteX42" fmla="*/ 708025 w 831850"/>
              <a:gd name="connsiteY42" fmla="*/ 19050 h 50800"/>
              <a:gd name="connsiteX43" fmla="*/ 742950 w 831850"/>
              <a:gd name="connsiteY43" fmla="*/ 25400 h 50800"/>
              <a:gd name="connsiteX44" fmla="*/ 793750 w 831850"/>
              <a:gd name="connsiteY44" fmla="*/ 12700 h 50800"/>
              <a:gd name="connsiteX45" fmla="*/ 828675 w 831850"/>
              <a:gd name="connsiteY45" fmla="*/ 0 h 50800"/>
              <a:gd name="connsiteX46" fmla="*/ 831850 w 831850"/>
              <a:gd name="connsiteY46" fmla="*/ 9525 h 5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831850" h="50800">
                <a:moveTo>
                  <a:pt x="0" y="38100"/>
                </a:moveTo>
                <a:cubicBezTo>
                  <a:pt x="5292" y="34925"/>
                  <a:pt x="10642" y="31846"/>
                  <a:pt x="15875" y="28575"/>
                </a:cubicBezTo>
                <a:cubicBezTo>
                  <a:pt x="19111" y="26553"/>
                  <a:pt x="21603" y="22605"/>
                  <a:pt x="25400" y="22225"/>
                </a:cubicBezTo>
                <a:cubicBezTo>
                  <a:pt x="32846" y="21480"/>
                  <a:pt x="40217" y="24342"/>
                  <a:pt x="47625" y="25400"/>
                </a:cubicBezTo>
                <a:cubicBezTo>
                  <a:pt x="50800" y="27517"/>
                  <a:pt x="53372" y="31210"/>
                  <a:pt x="57150" y="31750"/>
                </a:cubicBezTo>
                <a:cubicBezTo>
                  <a:pt x="59941" y="32149"/>
                  <a:pt x="75801" y="26591"/>
                  <a:pt x="79375" y="25400"/>
                </a:cubicBezTo>
                <a:cubicBezTo>
                  <a:pt x="82550" y="22225"/>
                  <a:pt x="85001" y="18103"/>
                  <a:pt x="88900" y="15875"/>
                </a:cubicBezTo>
                <a:cubicBezTo>
                  <a:pt x="92689" y="13710"/>
                  <a:pt x="97589" y="14419"/>
                  <a:pt x="101600" y="12700"/>
                </a:cubicBezTo>
                <a:cubicBezTo>
                  <a:pt x="105107" y="11197"/>
                  <a:pt x="107950" y="8467"/>
                  <a:pt x="111125" y="6350"/>
                </a:cubicBezTo>
                <a:cubicBezTo>
                  <a:pt x="114300" y="7408"/>
                  <a:pt x="117744" y="7865"/>
                  <a:pt x="120650" y="9525"/>
                </a:cubicBezTo>
                <a:cubicBezTo>
                  <a:pt x="125244" y="12150"/>
                  <a:pt x="129044" y="15974"/>
                  <a:pt x="133350" y="19050"/>
                </a:cubicBezTo>
                <a:cubicBezTo>
                  <a:pt x="148821" y="30101"/>
                  <a:pt x="137576" y="20101"/>
                  <a:pt x="152400" y="34925"/>
                </a:cubicBezTo>
                <a:cubicBezTo>
                  <a:pt x="168275" y="33867"/>
                  <a:pt x="184331" y="34366"/>
                  <a:pt x="200025" y="31750"/>
                </a:cubicBezTo>
                <a:cubicBezTo>
                  <a:pt x="203789" y="31123"/>
                  <a:pt x="205930" y="26607"/>
                  <a:pt x="209550" y="25400"/>
                </a:cubicBezTo>
                <a:cubicBezTo>
                  <a:pt x="215657" y="23364"/>
                  <a:pt x="222250" y="23283"/>
                  <a:pt x="228600" y="22225"/>
                </a:cubicBezTo>
                <a:cubicBezTo>
                  <a:pt x="241300" y="23283"/>
                  <a:pt x="254174" y="23051"/>
                  <a:pt x="266700" y="25400"/>
                </a:cubicBezTo>
                <a:cubicBezTo>
                  <a:pt x="292620" y="30260"/>
                  <a:pt x="270672" y="29372"/>
                  <a:pt x="282575" y="41275"/>
                </a:cubicBezTo>
                <a:cubicBezTo>
                  <a:pt x="284942" y="43642"/>
                  <a:pt x="288925" y="43392"/>
                  <a:pt x="292100" y="44450"/>
                </a:cubicBezTo>
                <a:cubicBezTo>
                  <a:pt x="304645" y="42658"/>
                  <a:pt x="317820" y="41195"/>
                  <a:pt x="330200" y="38100"/>
                </a:cubicBezTo>
                <a:cubicBezTo>
                  <a:pt x="333447" y="37288"/>
                  <a:pt x="336732" y="36422"/>
                  <a:pt x="339725" y="34925"/>
                </a:cubicBezTo>
                <a:cubicBezTo>
                  <a:pt x="364344" y="22615"/>
                  <a:pt x="334834" y="33380"/>
                  <a:pt x="358775" y="25400"/>
                </a:cubicBezTo>
                <a:cubicBezTo>
                  <a:pt x="363008" y="26458"/>
                  <a:pt x="367572" y="26624"/>
                  <a:pt x="371475" y="28575"/>
                </a:cubicBezTo>
                <a:cubicBezTo>
                  <a:pt x="376208" y="30942"/>
                  <a:pt x="380157" y="34656"/>
                  <a:pt x="384175" y="38100"/>
                </a:cubicBezTo>
                <a:cubicBezTo>
                  <a:pt x="387584" y="41022"/>
                  <a:pt x="389801" y="45397"/>
                  <a:pt x="393700" y="47625"/>
                </a:cubicBezTo>
                <a:cubicBezTo>
                  <a:pt x="397489" y="49790"/>
                  <a:pt x="402167" y="49742"/>
                  <a:pt x="406400" y="50800"/>
                </a:cubicBezTo>
                <a:cubicBezTo>
                  <a:pt x="408094" y="50377"/>
                  <a:pt x="425892" y="46272"/>
                  <a:pt x="428625" y="44450"/>
                </a:cubicBezTo>
                <a:cubicBezTo>
                  <a:pt x="432361" y="41959"/>
                  <a:pt x="434701" y="37800"/>
                  <a:pt x="438150" y="34925"/>
                </a:cubicBezTo>
                <a:cubicBezTo>
                  <a:pt x="446356" y="28086"/>
                  <a:pt x="447654" y="28582"/>
                  <a:pt x="457200" y="25400"/>
                </a:cubicBezTo>
                <a:cubicBezTo>
                  <a:pt x="461165" y="21435"/>
                  <a:pt x="468373" y="11387"/>
                  <a:pt x="476250" y="12700"/>
                </a:cubicBezTo>
                <a:cubicBezTo>
                  <a:pt x="480014" y="13327"/>
                  <a:pt x="482362" y="17343"/>
                  <a:pt x="485775" y="19050"/>
                </a:cubicBezTo>
                <a:cubicBezTo>
                  <a:pt x="494641" y="23483"/>
                  <a:pt x="509335" y="24230"/>
                  <a:pt x="517525" y="25400"/>
                </a:cubicBezTo>
                <a:cubicBezTo>
                  <a:pt x="520700" y="26458"/>
                  <a:pt x="523703" y="28575"/>
                  <a:pt x="527050" y="28575"/>
                </a:cubicBezTo>
                <a:cubicBezTo>
                  <a:pt x="540266" y="28575"/>
                  <a:pt x="538906" y="24235"/>
                  <a:pt x="549275" y="19050"/>
                </a:cubicBezTo>
                <a:cubicBezTo>
                  <a:pt x="553830" y="16773"/>
                  <a:pt x="567431" y="13717"/>
                  <a:pt x="571500" y="12700"/>
                </a:cubicBezTo>
                <a:cubicBezTo>
                  <a:pt x="574675" y="13758"/>
                  <a:pt x="578032" y="14378"/>
                  <a:pt x="581025" y="15875"/>
                </a:cubicBezTo>
                <a:cubicBezTo>
                  <a:pt x="585668" y="18196"/>
                  <a:pt x="600374" y="29593"/>
                  <a:pt x="603250" y="31750"/>
                </a:cubicBezTo>
                <a:cubicBezTo>
                  <a:pt x="607483" y="30692"/>
                  <a:pt x="611864" y="30107"/>
                  <a:pt x="615950" y="28575"/>
                </a:cubicBezTo>
                <a:cubicBezTo>
                  <a:pt x="620382" y="26913"/>
                  <a:pt x="624084" y="23470"/>
                  <a:pt x="628650" y="22225"/>
                </a:cubicBezTo>
                <a:cubicBezTo>
                  <a:pt x="635870" y="20256"/>
                  <a:pt x="643467" y="20108"/>
                  <a:pt x="650875" y="19050"/>
                </a:cubicBezTo>
                <a:cubicBezTo>
                  <a:pt x="657225" y="20108"/>
                  <a:pt x="663818" y="20189"/>
                  <a:pt x="669925" y="22225"/>
                </a:cubicBezTo>
                <a:cubicBezTo>
                  <a:pt x="673545" y="23432"/>
                  <a:pt x="675657" y="28154"/>
                  <a:pt x="679450" y="28575"/>
                </a:cubicBezTo>
                <a:cubicBezTo>
                  <a:pt x="685848" y="29286"/>
                  <a:pt x="692150" y="26458"/>
                  <a:pt x="698500" y="25400"/>
                </a:cubicBezTo>
                <a:cubicBezTo>
                  <a:pt x="701675" y="23283"/>
                  <a:pt x="704225" y="19395"/>
                  <a:pt x="708025" y="19050"/>
                </a:cubicBezTo>
                <a:cubicBezTo>
                  <a:pt x="722129" y="17768"/>
                  <a:pt x="731064" y="21438"/>
                  <a:pt x="742950" y="25400"/>
                </a:cubicBezTo>
                <a:cubicBezTo>
                  <a:pt x="783978" y="19539"/>
                  <a:pt x="746184" y="26290"/>
                  <a:pt x="793750" y="12700"/>
                </a:cubicBezTo>
                <a:cubicBezTo>
                  <a:pt x="820526" y="5050"/>
                  <a:pt x="809084" y="9796"/>
                  <a:pt x="828675" y="0"/>
                </a:cubicBezTo>
                <a:lnTo>
                  <a:pt x="831850" y="9525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>
            <a:off x="4572000" y="3232306"/>
            <a:ext cx="890556" cy="57150"/>
          </a:xfrm>
          <a:custGeom>
            <a:avLst/>
            <a:gdLst>
              <a:gd name="connsiteX0" fmla="*/ 0 w 831850"/>
              <a:gd name="connsiteY0" fmla="*/ 38100 h 50800"/>
              <a:gd name="connsiteX1" fmla="*/ 15875 w 831850"/>
              <a:gd name="connsiteY1" fmla="*/ 28575 h 50800"/>
              <a:gd name="connsiteX2" fmla="*/ 25400 w 831850"/>
              <a:gd name="connsiteY2" fmla="*/ 22225 h 50800"/>
              <a:gd name="connsiteX3" fmla="*/ 47625 w 831850"/>
              <a:gd name="connsiteY3" fmla="*/ 25400 h 50800"/>
              <a:gd name="connsiteX4" fmla="*/ 57150 w 831850"/>
              <a:gd name="connsiteY4" fmla="*/ 31750 h 50800"/>
              <a:gd name="connsiteX5" fmla="*/ 79375 w 831850"/>
              <a:gd name="connsiteY5" fmla="*/ 25400 h 50800"/>
              <a:gd name="connsiteX6" fmla="*/ 88900 w 831850"/>
              <a:gd name="connsiteY6" fmla="*/ 15875 h 50800"/>
              <a:gd name="connsiteX7" fmla="*/ 101600 w 831850"/>
              <a:gd name="connsiteY7" fmla="*/ 12700 h 50800"/>
              <a:gd name="connsiteX8" fmla="*/ 111125 w 831850"/>
              <a:gd name="connsiteY8" fmla="*/ 6350 h 50800"/>
              <a:gd name="connsiteX9" fmla="*/ 120650 w 831850"/>
              <a:gd name="connsiteY9" fmla="*/ 9525 h 50800"/>
              <a:gd name="connsiteX10" fmla="*/ 133350 w 831850"/>
              <a:gd name="connsiteY10" fmla="*/ 19050 h 50800"/>
              <a:gd name="connsiteX11" fmla="*/ 152400 w 831850"/>
              <a:gd name="connsiteY11" fmla="*/ 34925 h 50800"/>
              <a:gd name="connsiteX12" fmla="*/ 200025 w 831850"/>
              <a:gd name="connsiteY12" fmla="*/ 31750 h 50800"/>
              <a:gd name="connsiteX13" fmla="*/ 209550 w 831850"/>
              <a:gd name="connsiteY13" fmla="*/ 25400 h 50800"/>
              <a:gd name="connsiteX14" fmla="*/ 228600 w 831850"/>
              <a:gd name="connsiteY14" fmla="*/ 22225 h 50800"/>
              <a:gd name="connsiteX15" fmla="*/ 266700 w 831850"/>
              <a:gd name="connsiteY15" fmla="*/ 25400 h 50800"/>
              <a:gd name="connsiteX16" fmla="*/ 282575 w 831850"/>
              <a:gd name="connsiteY16" fmla="*/ 41275 h 50800"/>
              <a:gd name="connsiteX17" fmla="*/ 292100 w 831850"/>
              <a:gd name="connsiteY17" fmla="*/ 44450 h 50800"/>
              <a:gd name="connsiteX18" fmla="*/ 330200 w 831850"/>
              <a:gd name="connsiteY18" fmla="*/ 38100 h 50800"/>
              <a:gd name="connsiteX19" fmla="*/ 339725 w 831850"/>
              <a:gd name="connsiteY19" fmla="*/ 34925 h 50800"/>
              <a:gd name="connsiteX20" fmla="*/ 358775 w 831850"/>
              <a:gd name="connsiteY20" fmla="*/ 25400 h 50800"/>
              <a:gd name="connsiteX21" fmla="*/ 371475 w 831850"/>
              <a:gd name="connsiteY21" fmla="*/ 28575 h 50800"/>
              <a:gd name="connsiteX22" fmla="*/ 384175 w 831850"/>
              <a:gd name="connsiteY22" fmla="*/ 38100 h 50800"/>
              <a:gd name="connsiteX23" fmla="*/ 393700 w 831850"/>
              <a:gd name="connsiteY23" fmla="*/ 47625 h 50800"/>
              <a:gd name="connsiteX24" fmla="*/ 406400 w 831850"/>
              <a:gd name="connsiteY24" fmla="*/ 50800 h 50800"/>
              <a:gd name="connsiteX25" fmla="*/ 428625 w 831850"/>
              <a:gd name="connsiteY25" fmla="*/ 44450 h 50800"/>
              <a:gd name="connsiteX26" fmla="*/ 438150 w 831850"/>
              <a:gd name="connsiteY26" fmla="*/ 34925 h 50800"/>
              <a:gd name="connsiteX27" fmla="*/ 457200 w 831850"/>
              <a:gd name="connsiteY27" fmla="*/ 25400 h 50800"/>
              <a:gd name="connsiteX28" fmla="*/ 476250 w 831850"/>
              <a:gd name="connsiteY28" fmla="*/ 12700 h 50800"/>
              <a:gd name="connsiteX29" fmla="*/ 485775 w 831850"/>
              <a:gd name="connsiteY29" fmla="*/ 19050 h 50800"/>
              <a:gd name="connsiteX30" fmla="*/ 517525 w 831850"/>
              <a:gd name="connsiteY30" fmla="*/ 25400 h 50800"/>
              <a:gd name="connsiteX31" fmla="*/ 527050 w 831850"/>
              <a:gd name="connsiteY31" fmla="*/ 28575 h 50800"/>
              <a:gd name="connsiteX32" fmla="*/ 549275 w 831850"/>
              <a:gd name="connsiteY32" fmla="*/ 19050 h 50800"/>
              <a:gd name="connsiteX33" fmla="*/ 571500 w 831850"/>
              <a:gd name="connsiteY33" fmla="*/ 12700 h 50800"/>
              <a:gd name="connsiteX34" fmla="*/ 581025 w 831850"/>
              <a:gd name="connsiteY34" fmla="*/ 15875 h 50800"/>
              <a:gd name="connsiteX35" fmla="*/ 603250 w 831850"/>
              <a:gd name="connsiteY35" fmla="*/ 31750 h 50800"/>
              <a:gd name="connsiteX36" fmla="*/ 615950 w 831850"/>
              <a:gd name="connsiteY36" fmla="*/ 28575 h 50800"/>
              <a:gd name="connsiteX37" fmla="*/ 628650 w 831850"/>
              <a:gd name="connsiteY37" fmla="*/ 22225 h 50800"/>
              <a:gd name="connsiteX38" fmla="*/ 650875 w 831850"/>
              <a:gd name="connsiteY38" fmla="*/ 19050 h 50800"/>
              <a:gd name="connsiteX39" fmla="*/ 669925 w 831850"/>
              <a:gd name="connsiteY39" fmla="*/ 22225 h 50800"/>
              <a:gd name="connsiteX40" fmla="*/ 679450 w 831850"/>
              <a:gd name="connsiteY40" fmla="*/ 28575 h 50800"/>
              <a:gd name="connsiteX41" fmla="*/ 698500 w 831850"/>
              <a:gd name="connsiteY41" fmla="*/ 25400 h 50800"/>
              <a:gd name="connsiteX42" fmla="*/ 708025 w 831850"/>
              <a:gd name="connsiteY42" fmla="*/ 19050 h 50800"/>
              <a:gd name="connsiteX43" fmla="*/ 742950 w 831850"/>
              <a:gd name="connsiteY43" fmla="*/ 25400 h 50800"/>
              <a:gd name="connsiteX44" fmla="*/ 793750 w 831850"/>
              <a:gd name="connsiteY44" fmla="*/ 12700 h 50800"/>
              <a:gd name="connsiteX45" fmla="*/ 828675 w 831850"/>
              <a:gd name="connsiteY45" fmla="*/ 0 h 50800"/>
              <a:gd name="connsiteX46" fmla="*/ 831850 w 831850"/>
              <a:gd name="connsiteY46" fmla="*/ 9525 h 5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831850" h="50800">
                <a:moveTo>
                  <a:pt x="0" y="38100"/>
                </a:moveTo>
                <a:cubicBezTo>
                  <a:pt x="5292" y="34925"/>
                  <a:pt x="10642" y="31846"/>
                  <a:pt x="15875" y="28575"/>
                </a:cubicBezTo>
                <a:cubicBezTo>
                  <a:pt x="19111" y="26553"/>
                  <a:pt x="21603" y="22605"/>
                  <a:pt x="25400" y="22225"/>
                </a:cubicBezTo>
                <a:cubicBezTo>
                  <a:pt x="32846" y="21480"/>
                  <a:pt x="40217" y="24342"/>
                  <a:pt x="47625" y="25400"/>
                </a:cubicBezTo>
                <a:cubicBezTo>
                  <a:pt x="50800" y="27517"/>
                  <a:pt x="53372" y="31210"/>
                  <a:pt x="57150" y="31750"/>
                </a:cubicBezTo>
                <a:cubicBezTo>
                  <a:pt x="59941" y="32149"/>
                  <a:pt x="75801" y="26591"/>
                  <a:pt x="79375" y="25400"/>
                </a:cubicBezTo>
                <a:cubicBezTo>
                  <a:pt x="82550" y="22225"/>
                  <a:pt x="85001" y="18103"/>
                  <a:pt x="88900" y="15875"/>
                </a:cubicBezTo>
                <a:cubicBezTo>
                  <a:pt x="92689" y="13710"/>
                  <a:pt x="97589" y="14419"/>
                  <a:pt x="101600" y="12700"/>
                </a:cubicBezTo>
                <a:cubicBezTo>
                  <a:pt x="105107" y="11197"/>
                  <a:pt x="107950" y="8467"/>
                  <a:pt x="111125" y="6350"/>
                </a:cubicBezTo>
                <a:cubicBezTo>
                  <a:pt x="114300" y="7408"/>
                  <a:pt x="117744" y="7865"/>
                  <a:pt x="120650" y="9525"/>
                </a:cubicBezTo>
                <a:cubicBezTo>
                  <a:pt x="125244" y="12150"/>
                  <a:pt x="129044" y="15974"/>
                  <a:pt x="133350" y="19050"/>
                </a:cubicBezTo>
                <a:cubicBezTo>
                  <a:pt x="148821" y="30101"/>
                  <a:pt x="137576" y="20101"/>
                  <a:pt x="152400" y="34925"/>
                </a:cubicBezTo>
                <a:cubicBezTo>
                  <a:pt x="168275" y="33867"/>
                  <a:pt x="184331" y="34366"/>
                  <a:pt x="200025" y="31750"/>
                </a:cubicBezTo>
                <a:cubicBezTo>
                  <a:pt x="203789" y="31123"/>
                  <a:pt x="205930" y="26607"/>
                  <a:pt x="209550" y="25400"/>
                </a:cubicBezTo>
                <a:cubicBezTo>
                  <a:pt x="215657" y="23364"/>
                  <a:pt x="222250" y="23283"/>
                  <a:pt x="228600" y="22225"/>
                </a:cubicBezTo>
                <a:cubicBezTo>
                  <a:pt x="241300" y="23283"/>
                  <a:pt x="254174" y="23051"/>
                  <a:pt x="266700" y="25400"/>
                </a:cubicBezTo>
                <a:cubicBezTo>
                  <a:pt x="292620" y="30260"/>
                  <a:pt x="270672" y="29372"/>
                  <a:pt x="282575" y="41275"/>
                </a:cubicBezTo>
                <a:cubicBezTo>
                  <a:pt x="284942" y="43642"/>
                  <a:pt x="288925" y="43392"/>
                  <a:pt x="292100" y="44450"/>
                </a:cubicBezTo>
                <a:cubicBezTo>
                  <a:pt x="304645" y="42658"/>
                  <a:pt x="317820" y="41195"/>
                  <a:pt x="330200" y="38100"/>
                </a:cubicBezTo>
                <a:cubicBezTo>
                  <a:pt x="333447" y="37288"/>
                  <a:pt x="336732" y="36422"/>
                  <a:pt x="339725" y="34925"/>
                </a:cubicBezTo>
                <a:cubicBezTo>
                  <a:pt x="364344" y="22615"/>
                  <a:pt x="334834" y="33380"/>
                  <a:pt x="358775" y="25400"/>
                </a:cubicBezTo>
                <a:cubicBezTo>
                  <a:pt x="363008" y="26458"/>
                  <a:pt x="367572" y="26624"/>
                  <a:pt x="371475" y="28575"/>
                </a:cubicBezTo>
                <a:cubicBezTo>
                  <a:pt x="376208" y="30942"/>
                  <a:pt x="380157" y="34656"/>
                  <a:pt x="384175" y="38100"/>
                </a:cubicBezTo>
                <a:cubicBezTo>
                  <a:pt x="387584" y="41022"/>
                  <a:pt x="389801" y="45397"/>
                  <a:pt x="393700" y="47625"/>
                </a:cubicBezTo>
                <a:cubicBezTo>
                  <a:pt x="397489" y="49790"/>
                  <a:pt x="402167" y="49742"/>
                  <a:pt x="406400" y="50800"/>
                </a:cubicBezTo>
                <a:cubicBezTo>
                  <a:pt x="408094" y="50377"/>
                  <a:pt x="425892" y="46272"/>
                  <a:pt x="428625" y="44450"/>
                </a:cubicBezTo>
                <a:cubicBezTo>
                  <a:pt x="432361" y="41959"/>
                  <a:pt x="434701" y="37800"/>
                  <a:pt x="438150" y="34925"/>
                </a:cubicBezTo>
                <a:cubicBezTo>
                  <a:pt x="446356" y="28086"/>
                  <a:pt x="447654" y="28582"/>
                  <a:pt x="457200" y="25400"/>
                </a:cubicBezTo>
                <a:cubicBezTo>
                  <a:pt x="461165" y="21435"/>
                  <a:pt x="468373" y="11387"/>
                  <a:pt x="476250" y="12700"/>
                </a:cubicBezTo>
                <a:cubicBezTo>
                  <a:pt x="480014" y="13327"/>
                  <a:pt x="482362" y="17343"/>
                  <a:pt x="485775" y="19050"/>
                </a:cubicBezTo>
                <a:cubicBezTo>
                  <a:pt x="494641" y="23483"/>
                  <a:pt x="509335" y="24230"/>
                  <a:pt x="517525" y="25400"/>
                </a:cubicBezTo>
                <a:cubicBezTo>
                  <a:pt x="520700" y="26458"/>
                  <a:pt x="523703" y="28575"/>
                  <a:pt x="527050" y="28575"/>
                </a:cubicBezTo>
                <a:cubicBezTo>
                  <a:pt x="540266" y="28575"/>
                  <a:pt x="538906" y="24235"/>
                  <a:pt x="549275" y="19050"/>
                </a:cubicBezTo>
                <a:cubicBezTo>
                  <a:pt x="553830" y="16773"/>
                  <a:pt x="567431" y="13717"/>
                  <a:pt x="571500" y="12700"/>
                </a:cubicBezTo>
                <a:cubicBezTo>
                  <a:pt x="574675" y="13758"/>
                  <a:pt x="578032" y="14378"/>
                  <a:pt x="581025" y="15875"/>
                </a:cubicBezTo>
                <a:cubicBezTo>
                  <a:pt x="585668" y="18196"/>
                  <a:pt x="600374" y="29593"/>
                  <a:pt x="603250" y="31750"/>
                </a:cubicBezTo>
                <a:cubicBezTo>
                  <a:pt x="607483" y="30692"/>
                  <a:pt x="611864" y="30107"/>
                  <a:pt x="615950" y="28575"/>
                </a:cubicBezTo>
                <a:cubicBezTo>
                  <a:pt x="620382" y="26913"/>
                  <a:pt x="624084" y="23470"/>
                  <a:pt x="628650" y="22225"/>
                </a:cubicBezTo>
                <a:cubicBezTo>
                  <a:pt x="635870" y="20256"/>
                  <a:pt x="643467" y="20108"/>
                  <a:pt x="650875" y="19050"/>
                </a:cubicBezTo>
                <a:cubicBezTo>
                  <a:pt x="657225" y="20108"/>
                  <a:pt x="663818" y="20189"/>
                  <a:pt x="669925" y="22225"/>
                </a:cubicBezTo>
                <a:cubicBezTo>
                  <a:pt x="673545" y="23432"/>
                  <a:pt x="675657" y="28154"/>
                  <a:pt x="679450" y="28575"/>
                </a:cubicBezTo>
                <a:cubicBezTo>
                  <a:pt x="685848" y="29286"/>
                  <a:pt x="692150" y="26458"/>
                  <a:pt x="698500" y="25400"/>
                </a:cubicBezTo>
                <a:cubicBezTo>
                  <a:pt x="701675" y="23283"/>
                  <a:pt x="704225" y="19395"/>
                  <a:pt x="708025" y="19050"/>
                </a:cubicBezTo>
                <a:cubicBezTo>
                  <a:pt x="722129" y="17768"/>
                  <a:pt x="731064" y="21438"/>
                  <a:pt x="742950" y="25400"/>
                </a:cubicBezTo>
                <a:cubicBezTo>
                  <a:pt x="783978" y="19539"/>
                  <a:pt x="746184" y="26290"/>
                  <a:pt x="793750" y="12700"/>
                </a:cubicBezTo>
                <a:cubicBezTo>
                  <a:pt x="820526" y="5050"/>
                  <a:pt x="809084" y="9796"/>
                  <a:pt x="828675" y="0"/>
                </a:cubicBezTo>
                <a:lnTo>
                  <a:pt x="831850" y="9525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>
            <a:off x="4583038" y="3291830"/>
            <a:ext cx="925066" cy="122808"/>
          </a:xfrm>
          <a:custGeom>
            <a:avLst/>
            <a:gdLst>
              <a:gd name="connsiteX0" fmla="*/ 0 w 831850"/>
              <a:gd name="connsiteY0" fmla="*/ 38100 h 50800"/>
              <a:gd name="connsiteX1" fmla="*/ 15875 w 831850"/>
              <a:gd name="connsiteY1" fmla="*/ 28575 h 50800"/>
              <a:gd name="connsiteX2" fmla="*/ 25400 w 831850"/>
              <a:gd name="connsiteY2" fmla="*/ 22225 h 50800"/>
              <a:gd name="connsiteX3" fmla="*/ 47625 w 831850"/>
              <a:gd name="connsiteY3" fmla="*/ 25400 h 50800"/>
              <a:gd name="connsiteX4" fmla="*/ 57150 w 831850"/>
              <a:gd name="connsiteY4" fmla="*/ 31750 h 50800"/>
              <a:gd name="connsiteX5" fmla="*/ 79375 w 831850"/>
              <a:gd name="connsiteY5" fmla="*/ 25400 h 50800"/>
              <a:gd name="connsiteX6" fmla="*/ 88900 w 831850"/>
              <a:gd name="connsiteY6" fmla="*/ 15875 h 50800"/>
              <a:gd name="connsiteX7" fmla="*/ 101600 w 831850"/>
              <a:gd name="connsiteY7" fmla="*/ 12700 h 50800"/>
              <a:gd name="connsiteX8" fmla="*/ 111125 w 831850"/>
              <a:gd name="connsiteY8" fmla="*/ 6350 h 50800"/>
              <a:gd name="connsiteX9" fmla="*/ 120650 w 831850"/>
              <a:gd name="connsiteY9" fmla="*/ 9525 h 50800"/>
              <a:gd name="connsiteX10" fmla="*/ 133350 w 831850"/>
              <a:gd name="connsiteY10" fmla="*/ 19050 h 50800"/>
              <a:gd name="connsiteX11" fmla="*/ 152400 w 831850"/>
              <a:gd name="connsiteY11" fmla="*/ 34925 h 50800"/>
              <a:gd name="connsiteX12" fmla="*/ 200025 w 831850"/>
              <a:gd name="connsiteY12" fmla="*/ 31750 h 50800"/>
              <a:gd name="connsiteX13" fmla="*/ 209550 w 831850"/>
              <a:gd name="connsiteY13" fmla="*/ 25400 h 50800"/>
              <a:gd name="connsiteX14" fmla="*/ 228600 w 831850"/>
              <a:gd name="connsiteY14" fmla="*/ 22225 h 50800"/>
              <a:gd name="connsiteX15" fmla="*/ 266700 w 831850"/>
              <a:gd name="connsiteY15" fmla="*/ 25400 h 50800"/>
              <a:gd name="connsiteX16" fmla="*/ 282575 w 831850"/>
              <a:gd name="connsiteY16" fmla="*/ 41275 h 50800"/>
              <a:gd name="connsiteX17" fmla="*/ 292100 w 831850"/>
              <a:gd name="connsiteY17" fmla="*/ 44450 h 50800"/>
              <a:gd name="connsiteX18" fmla="*/ 330200 w 831850"/>
              <a:gd name="connsiteY18" fmla="*/ 38100 h 50800"/>
              <a:gd name="connsiteX19" fmla="*/ 339725 w 831850"/>
              <a:gd name="connsiteY19" fmla="*/ 34925 h 50800"/>
              <a:gd name="connsiteX20" fmla="*/ 358775 w 831850"/>
              <a:gd name="connsiteY20" fmla="*/ 25400 h 50800"/>
              <a:gd name="connsiteX21" fmla="*/ 371475 w 831850"/>
              <a:gd name="connsiteY21" fmla="*/ 28575 h 50800"/>
              <a:gd name="connsiteX22" fmla="*/ 384175 w 831850"/>
              <a:gd name="connsiteY22" fmla="*/ 38100 h 50800"/>
              <a:gd name="connsiteX23" fmla="*/ 393700 w 831850"/>
              <a:gd name="connsiteY23" fmla="*/ 47625 h 50800"/>
              <a:gd name="connsiteX24" fmla="*/ 406400 w 831850"/>
              <a:gd name="connsiteY24" fmla="*/ 50800 h 50800"/>
              <a:gd name="connsiteX25" fmla="*/ 428625 w 831850"/>
              <a:gd name="connsiteY25" fmla="*/ 44450 h 50800"/>
              <a:gd name="connsiteX26" fmla="*/ 438150 w 831850"/>
              <a:gd name="connsiteY26" fmla="*/ 34925 h 50800"/>
              <a:gd name="connsiteX27" fmla="*/ 457200 w 831850"/>
              <a:gd name="connsiteY27" fmla="*/ 25400 h 50800"/>
              <a:gd name="connsiteX28" fmla="*/ 476250 w 831850"/>
              <a:gd name="connsiteY28" fmla="*/ 12700 h 50800"/>
              <a:gd name="connsiteX29" fmla="*/ 485775 w 831850"/>
              <a:gd name="connsiteY29" fmla="*/ 19050 h 50800"/>
              <a:gd name="connsiteX30" fmla="*/ 517525 w 831850"/>
              <a:gd name="connsiteY30" fmla="*/ 25400 h 50800"/>
              <a:gd name="connsiteX31" fmla="*/ 527050 w 831850"/>
              <a:gd name="connsiteY31" fmla="*/ 28575 h 50800"/>
              <a:gd name="connsiteX32" fmla="*/ 549275 w 831850"/>
              <a:gd name="connsiteY32" fmla="*/ 19050 h 50800"/>
              <a:gd name="connsiteX33" fmla="*/ 571500 w 831850"/>
              <a:gd name="connsiteY33" fmla="*/ 12700 h 50800"/>
              <a:gd name="connsiteX34" fmla="*/ 581025 w 831850"/>
              <a:gd name="connsiteY34" fmla="*/ 15875 h 50800"/>
              <a:gd name="connsiteX35" fmla="*/ 603250 w 831850"/>
              <a:gd name="connsiteY35" fmla="*/ 31750 h 50800"/>
              <a:gd name="connsiteX36" fmla="*/ 615950 w 831850"/>
              <a:gd name="connsiteY36" fmla="*/ 28575 h 50800"/>
              <a:gd name="connsiteX37" fmla="*/ 628650 w 831850"/>
              <a:gd name="connsiteY37" fmla="*/ 22225 h 50800"/>
              <a:gd name="connsiteX38" fmla="*/ 650875 w 831850"/>
              <a:gd name="connsiteY38" fmla="*/ 19050 h 50800"/>
              <a:gd name="connsiteX39" fmla="*/ 669925 w 831850"/>
              <a:gd name="connsiteY39" fmla="*/ 22225 h 50800"/>
              <a:gd name="connsiteX40" fmla="*/ 679450 w 831850"/>
              <a:gd name="connsiteY40" fmla="*/ 28575 h 50800"/>
              <a:gd name="connsiteX41" fmla="*/ 698500 w 831850"/>
              <a:gd name="connsiteY41" fmla="*/ 25400 h 50800"/>
              <a:gd name="connsiteX42" fmla="*/ 708025 w 831850"/>
              <a:gd name="connsiteY42" fmla="*/ 19050 h 50800"/>
              <a:gd name="connsiteX43" fmla="*/ 742950 w 831850"/>
              <a:gd name="connsiteY43" fmla="*/ 25400 h 50800"/>
              <a:gd name="connsiteX44" fmla="*/ 793750 w 831850"/>
              <a:gd name="connsiteY44" fmla="*/ 12700 h 50800"/>
              <a:gd name="connsiteX45" fmla="*/ 828675 w 831850"/>
              <a:gd name="connsiteY45" fmla="*/ 0 h 50800"/>
              <a:gd name="connsiteX46" fmla="*/ 831850 w 831850"/>
              <a:gd name="connsiteY46" fmla="*/ 9525 h 5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831850" h="50800">
                <a:moveTo>
                  <a:pt x="0" y="38100"/>
                </a:moveTo>
                <a:cubicBezTo>
                  <a:pt x="5292" y="34925"/>
                  <a:pt x="10642" y="31846"/>
                  <a:pt x="15875" y="28575"/>
                </a:cubicBezTo>
                <a:cubicBezTo>
                  <a:pt x="19111" y="26553"/>
                  <a:pt x="21603" y="22605"/>
                  <a:pt x="25400" y="22225"/>
                </a:cubicBezTo>
                <a:cubicBezTo>
                  <a:pt x="32846" y="21480"/>
                  <a:pt x="40217" y="24342"/>
                  <a:pt x="47625" y="25400"/>
                </a:cubicBezTo>
                <a:cubicBezTo>
                  <a:pt x="50800" y="27517"/>
                  <a:pt x="53372" y="31210"/>
                  <a:pt x="57150" y="31750"/>
                </a:cubicBezTo>
                <a:cubicBezTo>
                  <a:pt x="59941" y="32149"/>
                  <a:pt x="75801" y="26591"/>
                  <a:pt x="79375" y="25400"/>
                </a:cubicBezTo>
                <a:cubicBezTo>
                  <a:pt x="82550" y="22225"/>
                  <a:pt x="85001" y="18103"/>
                  <a:pt x="88900" y="15875"/>
                </a:cubicBezTo>
                <a:cubicBezTo>
                  <a:pt x="92689" y="13710"/>
                  <a:pt x="97589" y="14419"/>
                  <a:pt x="101600" y="12700"/>
                </a:cubicBezTo>
                <a:cubicBezTo>
                  <a:pt x="105107" y="11197"/>
                  <a:pt x="107950" y="8467"/>
                  <a:pt x="111125" y="6350"/>
                </a:cubicBezTo>
                <a:cubicBezTo>
                  <a:pt x="114300" y="7408"/>
                  <a:pt x="117744" y="7865"/>
                  <a:pt x="120650" y="9525"/>
                </a:cubicBezTo>
                <a:cubicBezTo>
                  <a:pt x="125244" y="12150"/>
                  <a:pt x="129044" y="15974"/>
                  <a:pt x="133350" y="19050"/>
                </a:cubicBezTo>
                <a:cubicBezTo>
                  <a:pt x="148821" y="30101"/>
                  <a:pt x="137576" y="20101"/>
                  <a:pt x="152400" y="34925"/>
                </a:cubicBezTo>
                <a:cubicBezTo>
                  <a:pt x="168275" y="33867"/>
                  <a:pt x="184331" y="34366"/>
                  <a:pt x="200025" y="31750"/>
                </a:cubicBezTo>
                <a:cubicBezTo>
                  <a:pt x="203789" y="31123"/>
                  <a:pt x="205930" y="26607"/>
                  <a:pt x="209550" y="25400"/>
                </a:cubicBezTo>
                <a:cubicBezTo>
                  <a:pt x="215657" y="23364"/>
                  <a:pt x="222250" y="23283"/>
                  <a:pt x="228600" y="22225"/>
                </a:cubicBezTo>
                <a:cubicBezTo>
                  <a:pt x="241300" y="23283"/>
                  <a:pt x="254174" y="23051"/>
                  <a:pt x="266700" y="25400"/>
                </a:cubicBezTo>
                <a:cubicBezTo>
                  <a:pt x="292620" y="30260"/>
                  <a:pt x="270672" y="29372"/>
                  <a:pt x="282575" y="41275"/>
                </a:cubicBezTo>
                <a:cubicBezTo>
                  <a:pt x="284942" y="43642"/>
                  <a:pt x="288925" y="43392"/>
                  <a:pt x="292100" y="44450"/>
                </a:cubicBezTo>
                <a:cubicBezTo>
                  <a:pt x="304645" y="42658"/>
                  <a:pt x="317820" y="41195"/>
                  <a:pt x="330200" y="38100"/>
                </a:cubicBezTo>
                <a:cubicBezTo>
                  <a:pt x="333447" y="37288"/>
                  <a:pt x="336732" y="36422"/>
                  <a:pt x="339725" y="34925"/>
                </a:cubicBezTo>
                <a:cubicBezTo>
                  <a:pt x="364344" y="22615"/>
                  <a:pt x="334834" y="33380"/>
                  <a:pt x="358775" y="25400"/>
                </a:cubicBezTo>
                <a:cubicBezTo>
                  <a:pt x="363008" y="26458"/>
                  <a:pt x="367572" y="26624"/>
                  <a:pt x="371475" y="28575"/>
                </a:cubicBezTo>
                <a:cubicBezTo>
                  <a:pt x="376208" y="30942"/>
                  <a:pt x="380157" y="34656"/>
                  <a:pt x="384175" y="38100"/>
                </a:cubicBezTo>
                <a:cubicBezTo>
                  <a:pt x="387584" y="41022"/>
                  <a:pt x="389801" y="45397"/>
                  <a:pt x="393700" y="47625"/>
                </a:cubicBezTo>
                <a:cubicBezTo>
                  <a:pt x="397489" y="49790"/>
                  <a:pt x="402167" y="49742"/>
                  <a:pt x="406400" y="50800"/>
                </a:cubicBezTo>
                <a:cubicBezTo>
                  <a:pt x="408094" y="50377"/>
                  <a:pt x="425892" y="46272"/>
                  <a:pt x="428625" y="44450"/>
                </a:cubicBezTo>
                <a:cubicBezTo>
                  <a:pt x="432361" y="41959"/>
                  <a:pt x="434701" y="37800"/>
                  <a:pt x="438150" y="34925"/>
                </a:cubicBezTo>
                <a:cubicBezTo>
                  <a:pt x="446356" y="28086"/>
                  <a:pt x="447654" y="28582"/>
                  <a:pt x="457200" y="25400"/>
                </a:cubicBezTo>
                <a:cubicBezTo>
                  <a:pt x="461165" y="21435"/>
                  <a:pt x="468373" y="11387"/>
                  <a:pt x="476250" y="12700"/>
                </a:cubicBezTo>
                <a:cubicBezTo>
                  <a:pt x="480014" y="13327"/>
                  <a:pt x="482362" y="17343"/>
                  <a:pt x="485775" y="19050"/>
                </a:cubicBezTo>
                <a:cubicBezTo>
                  <a:pt x="494641" y="23483"/>
                  <a:pt x="509335" y="24230"/>
                  <a:pt x="517525" y="25400"/>
                </a:cubicBezTo>
                <a:cubicBezTo>
                  <a:pt x="520700" y="26458"/>
                  <a:pt x="523703" y="28575"/>
                  <a:pt x="527050" y="28575"/>
                </a:cubicBezTo>
                <a:cubicBezTo>
                  <a:pt x="540266" y="28575"/>
                  <a:pt x="538906" y="24235"/>
                  <a:pt x="549275" y="19050"/>
                </a:cubicBezTo>
                <a:cubicBezTo>
                  <a:pt x="553830" y="16773"/>
                  <a:pt x="567431" y="13717"/>
                  <a:pt x="571500" y="12700"/>
                </a:cubicBezTo>
                <a:cubicBezTo>
                  <a:pt x="574675" y="13758"/>
                  <a:pt x="578032" y="14378"/>
                  <a:pt x="581025" y="15875"/>
                </a:cubicBezTo>
                <a:cubicBezTo>
                  <a:pt x="585668" y="18196"/>
                  <a:pt x="600374" y="29593"/>
                  <a:pt x="603250" y="31750"/>
                </a:cubicBezTo>
                <a:cubicBezTo>
                  <a:pt x="607483" y="30692"/>
                  <a:pt x="611864" y="30107"/>
                  <a:pt x="615950" y="28575"/>
                </a:cubicBezTo>
                <a:cubicBezTo>
                  <a:pt x="620382" y="26913"/>
                  <a:pt x="624084" y="23470"/>
                  <a:pt x="628650" y="22225"/>
                </a:cubicBezTo>
                <a:cubicBezTo>
                  <a:pt x="635870" y="20256"/>
                  <a:pt x="643467" y="20108"/>
                  <a:pt x="650875" y="19050"/>
                </a:cubicBezTo>
                <a:cubicBezTo>
                  <a:pt x="657225" y="20108"/>
                  <a:pt x="663818" y="20189"/>
                  <a:pt x="669925" y="22225"/>
                </a:cubicBezTo>
                <a:cubicBezTo>
                  <a:pt x="673545" y="23432"/>
                  <a:pt x="675657" y="28154"/>
                  <a:pt x="679450" y="28575"/>
                </a:cubicBezTo>
                <a:cubicBezTo>
                  <a:pt x="685848" y="29286"/>
                  <a:pt x="692150" y="26458"/>
                  <a:pt x="698500" y="25400"/>
                </a:cubicBezTo>
                <a:cubicBezTo>
                  <a:pt x="701675" y="23283"/>
                  <a:pt x="704225" y="19395"/>
                  <a:pt x="708025" y="19050"/>
                </a:cubicBezTo>
                <a:cubicBezTo>
                  <a:pt x="722129" y="17768"/>
                  <a:pt x="731064" y="21438"/>
                  <a:pt x="742950" y="25400"/>
                </a:cubicBezTo>
                <a:cubicBezTo>
                  <a:pt x="783978" y="19539"/>
                  <a:pt x="746184" y="26290"/>
                  <a:pt x="793750" y="12700"/>
                </a:cubicBezTo>
                <a:cubicBezTo>
                  <a:pt x="820526" y="5050"/>
                  <a:pt x="809084" y="9796"/>
                  <a:pt x="828675" y="0"/>
                </a:cubicBezTo>
                <a:lnTo>
                  <a:pt x="831850" y="9525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>
            <a:off x="4780624" y="3451225"/>
            <a:ext cx="67601" cy="117475"/>
          </a:xfrm>
          <a:custGeom>
            <a:avLst/>
            <a:gdLst>
              <a:gd name="connsiteX0" fmla="*/ 29501 w 67601"/>
              <a:gd name="connsiteY0" fmla="*/ 38100 h 117475"/>
              <a:gd name="connsiteX1" fmla="*/ 48551 w 67601"/>
              <a:gd name="connsiteY1" fmla="*/ 34925 h 117475"/>
              <a:gd name="connsiteX2" fmla="*/ 67601 w 67601"/>
              <a:gd name="connsiteY2" fmla="*/ 19050 h 117475"/>
              <a:gd name="connsiteX3" fmla="*/ 64426 w 67601"/>
              <a:gd name="connsiteY3" fmla="*/ 3175 h 117475"/>
              <a:gd name="connsiteX4" fmla="*/ 54901 w 67601"/>
              <a:gd name="connsiteY4" fmla="*/ 0 h 117475"/>
              <a:gd name="connsiteX5" fmla="*/ 19976 w 67601"/>
              <a:gd name="connsiteY5" fmla="*/ 3175 h 117475"/>
              <a:gd name="connsiteX6" fmla="*/ 19976 w 67601"/>
              <a:gd name="connsiteY6" fmla="*/ 38100 h 117475"/>
              <a:gd name="connsiteX7" fmla="*/ 48551 w 67601"/>
              <a:gd name="connsiteY7" fmla="*/ 60325 h 117475"/>
              <a:gd name="connsiteX8" fmla="*/ 58076 w 67601"/>
              <a:gd name="connsiteY8" fmla="*/ 73025 h 117475"/>
              <a:gd name="connsiteX9" fmla="*/ 54901 w 67601"/>
              <a:gd name="connsiteY9" fmla="*/ 98425 h 117475"/>
              <a:gd name="connsiteX10" fmla="*/ 45376 w 67601"/>
              <a:gd name="connsiteY10" fmla="*/ 107950 h 117475"/>
              <a:gd name="connsiteX11" fmla="*/ 26326 w 67601"/>
              <a:gd name="connsiteY11" fmla="*/ 117475 h 117475"/>
              <a:gd name="connsiteX12" fmla="*/ 926 w 67601"/>
              <a:gd name="connsiteY12" fmla="*/ 88900 h 11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7601" h="117475">
                <a:moveTo>
                  <a:pt x="29501" y="38100"/>
                </a:moveTo>
                <a:cubicBezTo>
                  <a:pt x="35851" y="37042"/>
                  <a:pt x="42444" y="36961"/>
                  <a:pt x="48551" y="34925"/>
                </a:cubicBezTo>
                <a:cubicBezTo>
                  <a:pt x="55182" y="32715"/>
                  <a:pt x="63180" y="23471"/>
                  <a:pt x="67601" y="19050"/>
                </a:cubicBezTo>
                <a:cubicBezTo>
                  <a:pt x="66543" y="13758"/>
                  <a:pt x="67419" y="7665"/>
                  <a:pt x="64426" y="3175"/>
                </a:cubicBezTo>
                <a:cubicBezTo>
                  <a:pt x="62570" y="390"/>
                  <a:pt x="58248" y="0"/>
                  <a:pt x="54901" y="0"/>
                </a:cubicBezTo>
                <a:cubicBezTo>
                  <a:pt x="43211" y="0"/>
                  <a:pt x="31618" y="2117"/>
                  <a:pt x="19976" y="3175"/>
                </a:cubicBezTo>
                <a:cubicBezTo>
                  <a:pt x="16517" y="17012"/>
                  <a:pt x="13559" y="22056"/>
                  <a:pt x="19976" y="38100"/>
                </a:cubicBezTo>
                <a:cubicBezTo>
                  <a:pt x="23373" y="46593"/>
                  <a:pt x="45352" y="56060"/>
                  <a:pt x="48551" y="60325"/>
                </a:cubicBezTo>
                <a:lnTo>
                  <a:pt x="58076" y="73025"/>
                </a:lnTo>
                <a:cubicBezTo>
                  <a:pt x="57018" y="81492"/>
                  <a:pt x="57817" y="90406"/>
                  <a:pt x="54901" y="98425"/>
                </a:cubicBezTo>
                <a:cubicBezTo>
                  <a:pt x="53367" y="102645"/>
                  <a:pt x="48825" y="105075"/>
                  <a:pt x="45376" y="107950"/>
                </a:cubicBezTo>
                <a:cubicBezTo>
                  <a:pt x="37170" y="114789"/>
                  <a:pt x="35872" y="114293"/>
                  <a:pt x="26326" y="117475"/>
                </a:cubicBezTo>
                <a:cubicBezTo>
                  <a:pt x="-7475" y="113250"/>
                  <a:pt x="926" y="122833"/>
                  <a:pt x="926" y="88900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 22"/>
          <p:cNvSpPr/>
          <p:nvPr/>
        </p:nvSpPr>
        <p:spPr>
          <a:xfrm>
            <a:off x="4876800" y="3467100"/>
            <a:ext cx="3306" cy="111125"/>
          </a:xfrm>
          <a:custGeom>
            <a:avLst/>
            <a:gdLst>
              <a:gd name="connsiteX0" fmla="*/ 0 w 3306"/>
              <a:gd name="connsiteY0" fmla="*/ 0 h 111125"/>
              <a:gd name="connsiteX1" fmla="*/ 3175 w 3306"/>
              <a:gd name="connsiteY1" fmla="*/ 111125 h 11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06" h="111125">
                <a:moveTo>
                  <a:pt x="0" y="0"/>
                </a:moveTo>
                <a:cubicBezTo>
                  <a:pt x="4294" y="72992"/>
                  <a:pt x="3175" y="35952"/>
                  <a:pt x="3175" y="111125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4921250" y="3467100"/>
            <a:ext cx="79375" cy="114300"/>
          </a:xfrm>
          <a:custGeom>
            <a:avLst/>
            <a:gdLst>
              <a:gd name="connsiteX0" fmla="*/ 0 w 79375"/>
              <a:gd name="connsiteY0" fmla="*/ 0 h 114300"/>
              <a:gd name="connsiteX1" fmla="*/ 3175 w 79375"/>
              <a:gd name="connsiteY1" fmla="*/ 50800 h 114300"/>
              <a:gd name="connsiteX2" fmla="*/ 6350 w 79375"/>
              <a:gd name="connsiteY2" fmla="*/ 63500 h 114300"/>
              <a:gd name="connsiteX3" fmla="*/ 9525 w 79375"/>
              <a:gd name="connsiteY3" fmla="*/ 95250 h 114300"/>
              <a:gd name="connsiteX4" fmla="*/ 15875 w 79375"/>
              <a:gd name="connsiteY4" fmla="*/ 73025 h 114300"/>
              <a:gd name="connsiteX5" fmla="*/ 19050 w 79375"/>
              <a:gd name="connsiteY5" fmla="*/ 50800 h 114300"/>
              <a:gd name="connsiteX6" fmla="*/ 28575 w 79375"/>
              <a:gd name="connsiteY6" fmla="*/ 28575 h 114300"/>
              <a:gd name="connsiteX7" fmla="*/ 47625 w 79375"/>
              <a:gd name="connsiteY7" fmla="*/ 19050 h 114300"/>
              <a:gd name="connsiteX8" fmla="*/ 69850 w 79375"/>
              <a:gd name="connsiteY8" fmla="*/ 25400 h 114300"/>
              <a:gd name="connsiteX9" fmla="*/ 79375 w 79375"/>
              <a:gd name="connsiteY9" fmla="*/ 34925 h 114300"/>
              <a:gd name="connsiteX10" fmla="*/ 76200 w 79375"/>
              <a:gd name="connsiteY10" fmla="*/ 69850 h 114300"/>
              <a:gd name="connsiteX11" fmla="*/ 73025 w 79375"/>
              <a:gd name="connsiteY11" fmla="*/ 79375 h 114300"/>
              <a:gd name="connsiteX12" fmla="*/ 76200 w 79375"/>
              <a:gd name="connsiteY12" fmla="*/ 101600 h 114300"/>
              <a:gd name="connsiteX13" fmla="*/ 79375 w 79375"/>
              <a:gd name="connsiteY13" fmla="*/ 114300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9375" h="114300">
                <a:moveTo>
                  <a:pt x="0" y="0"/>
                </a:moveTo>
                <a:cubicBezTo>
                  <a:pt x="1058" y="16933"/>
                  <a:pt x="1487" y="33918"/>
                  <a:pt x="3175" y="50800"/>
                </a:cubicBezTo>
                <a:cubicBezTo>
                  <a:pt x="3609" y="55142"/>
                  <a:pt x="5733" y="59180"/>
                  <a:pt x="6350" y="63500"/>
                </a:cubicBezTo>
                <a:cubicBezTo>
                  <a:pt x="7854" y="74029"/>
                  <a:pt x="8467" y="84667"/>
                  <a:pt x="9525" y="95250"/>
                </a:cubicBezTo>
                <a:cubicBezTo>
                  <a:pt x="12245" y="87089"/>
                  <a:pt x="14280" y="81796"/>
                  <a:pt x="15875" y="73025"/>
                </a:cubicBezTo>
                <a:cubicBezTo>
                  <a:pt x="17214" y="65662"/>
                  <a:pt x="17711" y="58163"/>
                  <a:pt x="19050" y="50800"/>
                </a:cubicBezTo>
                <a:cubicBezTo>
                  <a:pt x="20669" y="41894"/>
                  <a:pt x="21974" y="35176"/>
                  <a:pt x="28575" y="28575"/>
                </a:cubicBezTo>
                <a:cubicBezTo>
                  <a:pt x="34730" y="22420"/>
                  <a:pt x="39878" y="21632"/>
                  <a:pt x="47625" y="19050"/>
                </a:cubicBezTo>
                <a:cubicBezTo>
                  <a:pt x="49319" y="19473"/>
                  <a:pt x="67117" y="23578"/>
                  <a:pt x="69850" y="25400"/>
                </a:cubicBezTo>
                <a:cubicBezTo>
                  <a:pt x="73586" y="27891"/>
                  <a:pt x="76200" y="31750"/>
                  <a:pt x="79375" y="34925"/>
                </a:cubicBezTo>
                <a:cubicBezTo>
                  <a:pt x="78317" y="46567"/>
                  <a:pt x="77853" y="58278"/>
                  <a:pt x="76200" y="69850"/>
                </a:cubicBezTo>
                <a:cubicBezTo>
                  <a:pt x="75727" y="73163"/>
                  <a:pt x="73025" y="76028"/>
                  <a:pt x="73025" y="79375"/>
                </a:cubicBezTo>
                <a:cubicBezTo>
                  <a:pt x="73025" y="86859"/>
                  <a:pt x="74861" y="94237"/>
                  <a:pt x="76200" y="101600"/>
                </a:cubicBezTo>
                <a:cubicBezTo>
                  <a:pt x="76981" y="105893"/>
                  <a:pt x="79375" y="114300"/>
                  <a:pt x="79375" y="114300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>
            <a:off x="5033462" y="3470275"/>
            <a:ext cx="94163" cy="98425"/>
          </a:xfrm>
          <a:custGeom>
            <a:avLst/>
            <a:gdLst>
              <a:gd name="connsiteX0" fmla="*/ 78288 w 94163"/>
              <a:gd name="connsiteY0" fmla="*/ 0 h 98425"/>
              <a:gd name="connsiteX1" fmla="*/ 75113 w 94163"/>
              <a:gd name="connsiteY1" fmla="*/ 15875 h 98425"/>
              <a:gd name="connsiteX2" fmla="*/ 71938 w 94163"/>
              <a:gd name="connsiteY2" fmla="*/ 25400 h 98425"/>
              <a:gd name="connsiteX3" fmla="*/ 68763 w 94163"/>
              <a:gd name="connsiteY3" fmla="*/ 41275 h 98425"/>
              <a:gd name="connsiteX4" fmla="*/ 52888 w 94163"/>
              <a:gd name="connsiteY4" fmla="*/ 73025 h 98425"/>
              <a:gd name="connsiteX5" fmla="*/ 40188 w 94163"/>
              <a:gd name="connsiteY5" fmla="*/ 79375 h 98425"/>
              <a:gd name="connsiteX6" fmla="*/ 14788 w 94163"/>
              <a:gd name="connsiteY6" fmla="*/ 85725 h 98425"/>
              <a:gd name="connsiteX7" fmla="*/ 8438 w 94163"/>
              <a:gd name="connsiteY7" fmla="*/ 50800 h 98425"/>
              <a:gd name="connsiteX8" fmla="*/ 33838 w 94163"/>
              <a:gd name="connsiteY8" fmla="*/ 53975 h 98425"/>
              <a:gd name="connsiteX9" fmla="*/ 52888 w 94163"/>
              <a:gd name="connsiteY9" fmla="*/ 63500 h 98425"/>
              <a:gd name="connsiteX10" fmla="*/ 62413 w 94163"/>
              <a:gd name="connsiteY10" fmla="*/ 73025 h 98425"/>
              <a:gd name="connsiteX11" fmla="*/ 75113 w 94163"/>
              <a:gd name="connsiteY11" fmla="*/ 79375 h 98425"/>
              <a:gd name="connsiteX12" fmla="*/ 94163 w 94163"/>
              <a:gd name="connsiteY12" fmla="*/ 98425 h 98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4163" h="98425">
                <a:moveTo>
                  <a:pt x="78288" y="0"/>
                </a:moveTo>
                <a:cubicBezTo>
                  <a:pt x="77230" y="5292"/>
                  <a:pt x="76422" y="10640"/>
                  <a:pt x="75113" y="15875"/>
                </a:cubicBezTo>
                <a:cubicBezTo>
                  <a:pt x="74301" y="19122"/>
                  <a:pt x="72750" y="22153"/>
                  <a:pt x="71938" y="25400"/>
                </a:cubicBezTo>
                <a:cubicBezTo>
                  <a:pt x="70629" y="30635"/>
                  <a:pt x="70183" y="36069"/>
                  <a:pt x="68763" y="41275"/>
                </a:cubicBezTo>
                <a:cubicBezTo>
                  <a:pt x="65547" y="53069"/>
                  <a:pt x="62629" y="64676"/>
                  <a:pt x="52888" y="73025"/>
                </a:cubicBezTo>
                <a:cubicBezTo>
                  <a:pt x="49294" y="76105"/>
                  <a:pt x="44678" y="77878"/>
                  <a:pt x="40188" y="79375"/>
                </a:cubicBezTo>
                <a:cubicBezTo>
                  <a:pt x="31909" y="82135"/>
                  <a:pt x="14788" y="85725"/>
                  <a:pt x="14788" y="85725"/>
                </a:cubicBezTo>
                <a:cubicBezTo>
                  <a:pt x="7208" y="78145"/>
                  <a:pt x="-10455" y="65494"/>
                  <a:pt x="8438" y="50800"/>
                </a:cubicBezTo>
                <a:cubicBezTo>
                  <a:pt x="15173" y="45562"/>
                  <a:pt x="25371" y="52917"/>
                  <a:pt x="33838" y="53975"/>
                </a:cubicBezTo>
                <a:cubicBezTo>
                  <a:pt x="43384" y="57157"/>
                  <a:pt x="44682" y="56661"/>
                  <a:pt x="52888" y="63500"/>
                </a:cubicBezTo>
                <a:cubicBezTo>
                  <a:pt x="56337" y="66375"/>
                  <a:pt x="58759" y="70415"/>
                  <a:pt x="62413" y="73025"/>
                </a:cubicBezTo>
                <a:cubicBezTo>
                  <a:pt x="66264" y="75776"/>
                  <a:pt x="71417" y="76418"/>
                  <a:pt x="75113" y="79375"/>
                </a:cubicBezTo>
                <a:cubicBezTo>
                  <a:pt x="82125" y="84985"/>
                  <a:pt x="94163" y="98425"/>
                  <a:pt x="94163" y="98425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>
            <a:off x="4765675" y="3616325"/>
            <a:ext cx="387350" cy="6350"/>
          </a:xfrm>
          <a:custGeom>
            <a:avLst/>
            <a:gdLst>
              <a:gd name="connsiteX0" fmla="*/ 0 w 387350"/>
              <a:gd name="connsiteY0" fmla="*/ 3175 h 6350"/>
              <a:gd name="connsiteX1" fmla="*/ 66675 w 387350"/>
              <a:gd name="connsiteY1" fmla="*/ 0 h 6350"/>
              <a:gd name="connsiteX2" fmla="*/ 206375 w 387350"/>
              <a:gd name="connsiteY2" fmla="*/ 6350 h 6350"/>
              <a:gd name="connsiteX3" fmla="*/ 387350 w 387350"/>
              <a:gd name="connsiteY3" fmla="*/ 3175 h 6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350" h="6350">
                <a:moveTo>
                  <a:pt x="0" y="3175"/>
                </a:moveTo>
                <a:cubicBezTo>
                  <a:pt x="22225" y="2117"/>
                  <a:pt x="44425" y="0"/>
                  <a:pt x="66675" y="0"/>
                </a:cubicBezTo>
                <a:cubicBezTo>
                  <a:pt x="118801" y="0"/>
                  <a:pt x="157043" y="3061"/>
                  <a:pt x="206375" y="6350"/>
                </a:cubicBezTo>
                <a:cubicBezTo>
                  <a:pt x="374649" y="3051"/>
                  <a:pt x="314315" y="3175"/>
                  <a:pt x="387350" y="3175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>
            <a:off x="4768850" y="3670300"/>
            <a:ext cx="82575" cy="120834"/>
          </a:xfrm>
          <a:custGeom>
            <a:avLst/>
            <a:gdLst>
              <a:gd name="connsiteX0" fmla="*/ 19050 w 82575"/>
              <a:gd name="connsiteY0" fmla="*/ 60325 h 120834"/>
              <a:gd name="connsiteX1" fmla="*/ 50800 w 82575"/>
              <a:gd name="connsiteY1" fmla="*/ 44450 h 120834"/>
              <a:gd name="connsiteX2" fmla="*/ 60325 w 82575"/>
              <a:gd name="connsiteY2" fmla="*/ 38100 h 120834"/>
              <a:gd name="connsiteX3" fmla="*/ 79375 w 82575"/>
              <a:gd name="connsiteY3" fmla="*/ 28575 h 120834"/>
              <a:gd name="connsiteX4" fmla="*/ 76200 w 82575"/>
              <a:gd name="connsiteY4" fmla="*/ 3175 h 120834"/>
              <a:gd name="connsiteX5" fmla="*/ 66675 w 82575"/>
              <a:gd name="connsiteY5" fmla="*/ 0 h 120834"/>
              <a:gd name="connsiteX6" fmla="*/ 28575 w 82575"/>
              <a:gd name="connsiteY6" fmla="*/ 25400 h 120834"/>
              <a:gd name="connsiteX7" fmla="*/ 22225 w 82575"/>
              <a:gd name="connsiteY7" fmla="*/ 44450 h 120834"/>
              <a:gd name="connsiteX8" fmla="*/ 28575 w 82575"/>
              <a:gd name="connsiteY8" fmla="*/ 66675 h 120834"/>
              <a:gd name="connsiteX9" fmla="*/ 38100 w 82575"/>
              <a:gd name="connsiteY9" fmla="*/ 73025 h 120834"/>
              <a:gd name="connsiteX10" fmla="*/ 47625 w 82575"/>
              <a:gd name="connsiteY10" fmla="*/ 82550 h 120834"/>
              <a:gd name="connsiteX11" fmla="*/ 44450 w 82575"/>
              <a:gd name="connsiteY11" fmla="*/ 95250 h 120834"/>
              <a:gd name="connsiteX12" fmla="*/ 34925 w 82575"/>
              <a:gd name="connsiteY12" fmla="*/ 101600 h 120834"/>
              <a:gd name="connsiteX13" fmla="*/ 25400 w 82575"/>
              <a:gd name="connsiteY13" fmla="*/ 111125 h 120834"/>
              <a:gd name="connsiteX14" fmla="*/ 6350 w 82575"/>
              <a:gd name="connsiteY14" fmla="*/ 120650 h 120834"/>
              <a:gd name="connsiteX15" fmla="*/ 0 w 82575"/>
              <a:gd name="connsiteY15" fmla="*/ 120650 h 12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2575" h="120834">
                <a:moveTo>
                  <a:pt x="19050" y="60325"/>
                </a:moveTo>
                <a:cubicBezTo>
                  <a:pt x="29633" y="55033"/>
                  <a:pt x="40955" y="51014"/>
                  <a:pt x="50800" y="44450"/>
                </a:cubicBezTo>
                <a:cubicBezTo>
                  <a:pt x="53975" y="42333"/>
                  <a:pt x="56912" y="39807"/>
                  <a:pt x="60325" y="38100"/>
                </a:cubicBezTo>
                <a:cubicBezTo>
                  <a:pt x="86615" y="24955"/>
                  <a:pt x="52078" y="46773"/>
                  <a:pt x="79375" y="28575"/>
                </a:cubicBezTo>
                <a:cubicBezTo>
                  <a:pt x="82167" y="17406"/>
                  <a:pt x="86162" y="13137"/>
                  <a:pt x="76200" y="3175"/>
                </a:cubicBezTo>
                <a:cubicBezTo>
                  <a:pt x="73833" y="808"/>
                  <a:pt x="69850" y="1058"/>
                  <a:pt x="66675" y="0"/>
                </a:cubicBezTo>
                <a:cubicBezTo>
                  <a:pt x="44812" y="5466"/>
                  <a:pt x="36548" y="1480"/>
                  <a:pt x="28575" y="25400"/>
                </a:cubicBezTo>
                <a:lnTo>
                  <a:pt x="22225" y="44450"/>
                </a:lnTo>
                <a:cubicBezTo>
                  <a:pt x="24342" y="51858"/>
                  <a:pt x="24833" y="59940"/>
                  <a:pt x="28575" y="66675"/>
                </a:cubicBezTo>
                <a:cubicBezTo>
                  <a:pt x="30428" y="70011"/>
                  <a:pt x="35169" y="70582"/>
                  <a:pt x="38100" y="73025"/>
                </a:cubicBezTo>
                <a:cubicBezTo>
                  <a:pt x="41549" y="75900"/>
                  <a:pt x="44450" y="79375"/>
                  <a:pt x="47625" y="82550"/>
                </a:cubicBezTo>
                <a:cubicBezTo>
                  <a:pt x="46567" y="86783"/>
                  <a:pt x="46871" y="91619"/>
                  <a:pt x="44450" y="95250"/>
                </a:cubicBezTo>
                <a:cubicBezTo>
                  <a:pt x="42333" y="98425"/>
                  <a:pt x="37856" y="99157"/>
                  <a:pt x="34925" y="101600"/>
                </a:cubicBezTo>
                <a:cubicBezTo>
                  <a:pt x="31476" y="104475"/>
                  <a:pt x="28849" y="108250"/>
                  <a:pt x="25400" y="111125"/>
                </a:cubicBezTo>
                <a:cubicBezTo>
                  <a:pt x="19485" y="116054"/>
                  <a:pt x="13887" y="119143"/>
                  <a:pt x="6350" y="120650"/>
                </a:cubicBezTo>
                <a:cubicBezTo>
                  <a:pt x="4274" y="121065"/>
                  <a:pt x="2117" y="120650"/>
                  <a:pt x="0" y="120650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олилиния 27"/>
          <p:cNvSpPr/>
          <p:nvPr/>
        </p:nvSpPr>
        <p:spPr>
          <a:xfrm>
            <a:off x="4883150" y="3683000"/>
            <a:ext cx="0" cy="111125"/>
          </a:xfrm>
          <a:custGeom>
            <a:avLst/>
            <a:gdLst>
              <a:gd name="connsiteX0" fmla="*/ 0 w 0"/>
              <a:gd name="connsiteY0" fmla="*/ 0 h 111125"/>
              <a:gd name="connsiteX1" fmla="*/ 0 w 0"/>
              <a:gd name="connsiteY1" fmla="*/ 111125 h 11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11125">
                <a:moveTo>
                  <a:pt x="0" y="0"/>
                </a:moveTo>
                <a:lnTo>
                  <a:pt x="0" y="111125"/>
                </a:lnTo>
              </a:path>
            </a:pathLst>
          </a:cu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>
            <a:off x="4933950" y="3692525"/>
            <a:ext cx="92075" cy="92075"/>
          </a:xfrm>
          <a:custGeom>
            <a:avLst/>
            <a:gdLst>
              <a:gd name="connsiteX0" fmla="*/ 0 w 92075"/>
              <a:gd name="connsiteY0" fmla="*/ 0 h 92075"/>
              <a:gd name="connsiteX1" fmla="*/ 3175 w 92075"/>
              <a:gd name="connsiteY1" fmla="*/ 15875 h 92075"/>
              <a:gd name="connsiteX2" fmla="*/ 6350 w 92075"/>
              <a:gd name="connsiteY2" fmla="*/ 73025 h 92075"/>
              <a:gd name="connsiteX3" fmla="*/ 9525 w 92075"/>
              <a:gd name="connsiteY3" fmla="*/ 63500 h 92075"/>
              <a:gd name="connsiteX4" fmla="*/ 15875 w 92075"/>
              <a:gd name="connsiteY4" fmla="*/ 53975 h 92075"/>
              <a:gd name="connsiteX5" fmla="*/ 22225 w 92075"/>
              <a:gd name="connsiteY5" fmla="*/ 34925 h 92075"/>
              <a:gd name="connsiteX6" fmla="*/ 25400 w 92075"/>
              <a:gd name="connsiteY6" fmla="*/ 25400 h 92075"/>
              <a:gd name="connsiteX7" fmla="*/ 38100 w 92075"/>
              <a:gd name="connsiteY7" fmla="*/ 19050 h 92075"/>
              <a:gd name="connsiteX8" fmla="*/ 44450 w 92075"/>
              <a:gd name="connsiteY8" fmla="*/ 9525 h 92075"/>
              <a:gd name="connsiteX9" fmla="*/ 76200 w 92075"/>
              <a:gd name="connsiteY9" fmla="*/ 9525 h 92075"/>
              <a:gd name="connsiteX10" fmla="*/ 92075 w 92075"/>
              <a:gd name="connsiteY10" fmla="*/ 28575 h 92075"/>
              <a:gd name="connsiteX11" fmla="*/ 88900 w 92075"/>
              <a:gd name="connsiteY11" fmla="*/ 41275 h 92075"/>
              <a:gd name="connsiteX12" fmla="*/ 85725 w 92075"/>
              <a:gd name="connsiteY12" fmla="*/ 92075 h 9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075" h="92075">
                <a:moveTo>
                  <a:pt x="0" y="0"/>
                </a:moveTo>
                <a:cubicBezTo>
                  <a:pt x="1058" y="5292"/>
                  <a:pt x="2708" y="10499"/>
                  <a:pt x="3175" y="15875"/>
                </a:cubicBezTo>
                <a:cubicBezTo>
                  <a:pt x="4828" y="34883"/>
                  <a:pt x="3828" y="54113"/>
                  <a:pt x="6350" y="73025"/>
                </a:cubicBezTo>
                <a:cubicBezTo>
                  <a:pt x="6792" y="76342"/>
                  <a:pt x="8028" y="66493"/>
                  <a:pt x="9525" y="63500"/>
                </a:cubicBezTo>
                <a:cubicBezTo>
                  <a:pt x="11232" y="60087"/>
                  <a:pt x="14325" y="57462"/>
                  <a:pt x="15875" y="53975"/>
                </a:cubicBezTo>
                <a:cubicBezTo>
                  <a:pt x="18593" y="47858"/>
                  <a:pt x="20108" y="41275"/>
                  <a:pt x="22225" y="34925"/>
                </a:cubicBezTo>
                <a:cubicBezTo>
                  <a:pt x="23283" y="31750"/>
                  <a:pt x="22407" y="26897"/>
                  <a:pt x="25400" y="25400"/>
                </a:cubicBezTo>
                <a:lnTo>
                  <a:pt x="38100" y="19050"/>
                </a:lnTo>
                <a:cubicBezTo>
                  <a:pt x="40217" y="15875"/>
                  <a:pt x="41470" y="11909"/>
                  <a:pt x="44450" y="9525"/>
                </a:cubicBezTo>
                <a:cubicBezTo>
                  <a:pt x="52846" y="2808"/>
                  <a:pt x="69061" y="8505"/>
                  <a:pt x="76200" y="9525"/>
                </a:cubicBezTo>
                <a:cubicBezTo>
                  <a:pt x="83911" y="15309"/>
                  <a:pt x="92075" y="17666"/>
                  <a:pt x="92075" y="28575"/>
                </a:cubicBezTo>
                <a:cubicBezTo>
                  <a:pt x="92075" y="32939"/>
                  <a:pt x="89958" y="37042"/>
                  <a:pt x="88900" y="41275"/>
                </a:cubicBezTo>
                <a:cubicBezTo>
                  <a:pt x="85093" y="79343"/>
                  <a:pt x="85725" y="62389"/>
                  <a:pt x="85725" y="92075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олилиния 29"/>
          <p:cNvSpPr/>
          <p:nvPr/>
        </p:nvSpPr>
        <p:spPr>
          <a:xfrm>
            <a:off x="5041900" y="3686175"/>
            <a:ext cx="64866" cy="152400"/>
          </a:xfrm>
          <a:custGeom>
            <a:avLst/>
            <a:gdLst>
              <a:gd name="connsiteX0" fmla="*/ 44450 w 64866"/>
              <a:gd name="connsiteY0" fmla="*/ 0 h 152400"/>
              <a:gd name="connsiteX1" fmla="*/ 63500 w 64866"/>
              <a:gd name="connsiteY1" fmla="*/ 15875 h 152400"/>
              <a:gd name="connsiteX2" fmla="*/ 60325 w 64866"/>
              <a:gd name="connsiteY2" fmla="*/ 63500 h 152400"/>
              <a:gd name="connsiteX3" fmla="*/ 50800 w 64866"/>
              <a:gd name="connsiteY3" fmla="*/ 88900 h 152400"/>
              <a:gd name="connsiteX4" fmla="*/ 44450 w 64866"/>
              <a:gd name="connsiteY4" fmla="*/ 98425 h 152400"/>
              <a:gd name="connsiteX5" fmla="*/ 34925 w 64866"/>
              <a:gd name="connsiteY5" fmla="*/ 107950 h 152400"/>
              <a:gd name="connsiteX6" fmla="*/ 25400 w 64866"/>
              <a:gd name="connsiteY6" fmla="*/ 127000 h 152400"/>
              <a:gd name="connsiteX7" fmla="*/ 19050 w 64866"/>
              <a:gd name="connsiteY7" fmla="*/ 139700 h 152400"/>
              <a:gd name="connsiteX8" fmla="*/ 6350 w 64866"/>
              <a:gd name="connsiteY8" fmla="*/ 146050 h 152400"/>
              <a:gd name="connsiteX9" fmla="*/ 0 w 64866"/>
              <a:gd name="connsiteY9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866" h="152400">
                <a:moveTo>
                  <a:pt x="44450" y="0"/>
                </a:moveTo>
                <a:cubicBezTo>
                  <a:pt x="50800" y="5292"/>
                  <a:pt x="61495" y="7856"/>
                  <a:pt x="63500" y="15875"/>
                </a:cubicBezTo>
                <a:cubicBezTo>
                  <a:pt x="67359" y="31310"/>
                  <a:pt x="61991" y="47677"/>
                  <a:pt x="60325" y="63500"/>
                </a:cubicBezTo>
                <a:cubicBezTo>
                  <a:pt x="59317" y="73077"/>
                  <a:pt x="55506" y="80664"/>
                  <a:pt x="50800" y="88900"/>
                </a:cubicBezTo>
                <a:cubicBezTo>
                  <a:pt x="48907" y="92213"/>
                  <a:pt x="46893" y="95494"/>
                  <a:pt x="44450" y="98425"/>
                </a:cubicBezTo>
                <a:cubicBezTo>
                  <a:pt x="41575" y="101874"/>
                  <a:pt x="38100" y="104775"/>
                  <a:pt x="34925" y="107950"/>
                </a:cubicBezTo>
                <a:cubicBezTo>
                  <a:pt x="29104" y="125414"/>
                  <a:pt x="35248" y="109766"/>
                  <a:pt x="25400" y="127000"/>
                </a:cubicBezTo>
                <a:cubicBezTo>
                  <a:pt x="23052" y="131109"/>
                  <a:pt x="22397" y="136353"/>
                  <a:pt x="19050" y="139700"/>
                </a:cubicBezTo>
                <a:cubicBezTo>
                  <a:pt x="15703" y="143047"/>
                  <a:pt x="10288" y="143425"/>
                  <a:pt x="6350" y="146050"/>
                </a:cubicBezTo>
                <a:cubicBezTo>
                  <a:pt x="3859" y="147710"/>
                  <a:pt x="2117" y="150283"/>
                  <a:pt x="0" y="152400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олилиния 30"/>
          <p:cNvSpPr/>
          <p:nvPr/>
        </p:nvSpPr>
        <p:spPr>
          <a:xfrm>
            <a:off x="5088213" y="3689350"/>
            <a:ext cx="83898" cy="101600"/>
          </a:xfrm>
          <a:custGeom>
            <a:avLst/>
            <a:gdLst>
              <a:gd name="connsiteX0" fmla="*/ 29887 w 83898"/>
              <a:gd name="connsiteY0" fmla="*/ 0 h 101600"/>
              <a:gd name="connsiteX1" fmla="*/ 67987 w 83898"/>
              <a:gd name="connsiteY1" fmla="*/ 3175 h 101600"/>
              <a:gd name="connsiteX2" fmla="*/ 80687 w 83898"/>
              <a:gd name="connsiteY2" fmla="*/ 6350 h 101600"/>
              <a:gd name="connsiteX3" fmla="*/ 74337 w 83898"/>
              <a:gd name="connsiteY3" fmla="*/ 38100 h 101600"/>
              <a:gd name="connsiteX4" fmla="*/ 61637 w 83898"/>
              <a:gd name="connsiteY4" fmla="*/ 44450 h 101600"/>
              <a:gd name="connsiteX5" fmla="*/ 42587 w 83898"/>
              <a:gd name="connsiteY5" fmla="*/ 50800 h 101600"/>
              <a:gd name="connsiteX6" fmla="*/ 52112 w 83898"/>
              <a:gd name="connsiteY6" fmla="*/ 53975 h 101600"/>
              <a:gd name="connsiteX7" fmla="*/ 61637 w 83898"/>
              <a:gd name="connsiteY7" fmla="*/ 60325 h 101600"/>
              <a:gd name="connsiteX8" fmla="*/ 74337 w 83898"/>
              <a:gd name="connsiteY8" fmla="*/ 63500 h 101600"/>
              <a:gd name="connsiteX9" fmla="*/ 83862 w 83898"/>
              <a:gd name="connsiteY9" fmla="*/ 73025 h 101600"/>
              <a:gd name="connsiteX10" fmla="*/ 67987 w 83898"/>
              <a:gd name="connsiteY10" fmla="*/ 95250 h 101600"/>
              <a:gd name="connsiteX11" fmla="*/ 48937 w 83898"/>
              <a:gd name="connsiteY11" fmla="*/ 101600 h 101600"/>
              <a:gd name="connsiteX12" fmla="*/ 7662 w 83898"/>
              <a:gd name="connsiteY12" fmla="*/ 98425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3898" h="101600">
                <a:moveTo>
                  <a:pt x="29887" y="0"/>
                </a:moveTo>
                <a:cubicBezTo>
                  <a:pt x="42587" y="1058"/>
                  <a:pt x="55341" y="1594"/>
                  <a:pt x="67987" y="3175"/>
                </a:cubicBezTo>
                <a:cubicBezTo>
                  <a:pt x="72317" y="3716"/>
                  <a:pt x="79906" y="2057"/>
                  <a:pt x="80687" y="6350"/>
                </a:cubicBezTo>
                <a:cubicBezTo>
                  <a:pt x="82618" y="16969"/>
                  <a:pt x="79164" y="28447"/>
                  <a:pt x="74337" y="38100"/>
                </a:cubicBezTo>
                <a:cubicBezTo>
                  <a:pt x="72220" y="42333"/>
                  <a:pt x="66031" y="42692"/>
                  <a:pt x="61637" y="44450"/>
                </a:cubicBezTo>
                <a:cubicBezTo>
                  <a:pt x="55422" y="46936"/>
                  <a:pt x="42587" y="50800"/>
                  <a:pt x="42587" y="50800"/>
                </a:cubicBezTo>
                <a:cubicBezTo>
                  <a:pt x="45762" y="51858"/>
                  <a:pt x="49119" y="52478"/>
                  <a:pt x="52112" y="53975"/>
                </a:cubicBezTo>
                <a:cubicBezTo>
                  <a:pt x="55525" y="55682"/>
                  <a:pt x="58130" y="58822"/>
                  <a:pt x="61637" y="60325"/>
                </a:cubicBezTo>
                <a:cubicBezTo>
                  <a:pt x="65648" y="62044"/>
                  <a:pt x="70104" y="62442"/>
                  <a:pt x="74337" y="63500"/>
                </a:cubicBezTo>
                <a:cubicBezTo>
                  <a:pt x="77512" y="66675"/>
                  <a:pt x="83227" y="68580"/>
                  <a:pt x="83862" y="73025"/>
                </a:cubicBezTo>
                <a:cubicBezTo>
                  <a:pt x="84662" y="78623"/>
                  <a:pt x="72171" y="92926"/>
                  <a:pt x="67987" y="95250"/>
                </a:cubicBezTo>
                <a:cubicBezTo>
                  <a:pt x="62136" y="98501"/>
                  <a:pt x="48937" y="101600"/>
                  <a:pt x="48937" y="101600"/>
                </a:cubicBezTo>
                <a:cubicBezTo>
                  <a:pt x="3431" y="98350"/>
                  <a:pt x="-10367" y="98425"/>
                  <a:pt x="7662" y="98425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4" name="Полилиния 1023"/>
          <p:cNvSpPr/>
          <p:nvPr/>
        </p:nvSpPr>
        <p:spPr>
          <a:xfrm>
            <a:off x="5181600" y="3568700"/>
            <a:ext cx="139778" cy="28575"/>
          </a:xfrm>
          <a:custGeom>
            <a:avLst/>
            <a:gdLst>
              <a:gd name="connsiteX0" fmla="*/ 0 w 139778"/>
              <a:gd name="connsiteY0" fmla="*/ 22225 h 28575"/>
              <a:gd name="connsiteX1" fmla="*/ 28575 w 139778"/>
              <a:gd name="connsiteY1" fmla="*/ 12700 h 28575"/>
              <a:gd name="connsiteX2" fmla="*/ 41275 w 139778"/>
              <a:gd name="connsiteY2" fmla="*/ 9525 h 28575"/>
              <a:gd name="connsiteX3" fmla="*/ 50800 w 139778"/>
              <a:gd name="connsiteY3" fmla="*/ 6350 h 28575"/>
              <a:gd name="connsiteX4" fmla="*/ 92075 w 139778"/>
              <a:gd name="connsiteY4" fmla="*/ 19050 h 28575"/>
              <a:gd name="connsiteX5" fmla="*/ 98425 w 139778"/>
              <a:gd name="connsiteY5" fmla="*/ 28575 h 28575"/>
              <a:gd name="connsiteX6" fmla="*/ 133350 w 139778"/>
              <a:gd name="connsiteY6" fmla="*/ 25400 h 28575"/>
              <a:gd name="connsiteX7" fmla="*/ 139700 w 139778"/>
              <a:gd name="connsiteY7" fmla="*/ 15875 h 28575"/>
              <a:gd name="connsiteX8" fmla="*/ 136525 w 139778"/>
              <a:gd name="connsiteY8" fmla="*/ 0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778" h="28575">
                <a:moveTo>
                  <a:pt x="0" y="22225"/>
                </a:moveTo>
                <a:cubicBezTo>
                  <a:pt x="34790" y="15267"/>
                  <a:pt x="-1471" y="23967"/>
                  <a:pt x="28575" y="12700"/>
                </a:cubicBezTo>
                <a:cubicBezTo>
                  <a:pt x="32661" y="11168"/>
                  <a:pt x="37079" y="10724"/>
                  <a:pt x="41275" y="9525"/>
                </a:cubicBezTo>
                <a:cubicBezTo>
                  <a:pt x="44493" y="8606"/>
                  <a:pt x="47625" y="7408"/>
                  <a:pt x="50800" y="6350"/>
                </a:cubicBezTo>
                <a:cubicBezTo>
                  <a:pt x="59901" y="8372"/>
                  <a:pt x="82335" y="10934"/>
                  <a:pt x="92075" y="19050"/>
                </a:cubicBezTo>
                <a:cubicBezTo>
                  <a:pt x="95006" y="21493"/>
                  <a:pt x="96308" y="25400"/>
                  <a:pt x="98425" y="28575"/>
                </a:cubicBezTo>
                <a:cubicBezTo>
                  <a:pt x="110067" y="27517"/>
                  <a:pt x="122177" y="28838"/>
                  <a:pt x="133350" y="25400"/>
                </a:cubicBezTo>
                <a:cubicBezTo>
                  <a:pt x="136997" y="24278"/>
                  <a:pt x="139227" y="19661"/>
                  <a:pt x="139700" y="15875"/>
                </a:cubicBezTo>
                <a:cubicBezTo>
                  <a:pt x="140369" y="10520"/>
                  <a:pt x="136525" y="0"/>
                  <a:pt x="136525" y="0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5" name="Полилиния 1024"/>
          <p:cNvSpPr/>
          <p:nvPr/>
        </p:nvSpPr>
        <p:spPr>
          <a:xfrm>
            <a:off x="5187950" y="3641725"/>
            <a:ext cx="152883" cy="9525"/>
          </a:xfrm>
          <a:custGeom>
            <a:avLst/>
            <a:gdLst>
              <a:gd name="connsiteX0" fmla="*/ 0 w 152883"/>
              <a:gd name="connsiteY0" fmla="*/ 9525 h 9525"/>
              <a:gd name="connsiteX1" fmla="*/ 82550 w 152883"/>
              <a:gd name="connsiteY1" fmla="*/ 0 h 9525"/>
              <a:gd name="connsiteX2" fmla="*/ 142875 w 152883"/>
              <a:gd name="connsiteY2" fmla="*/ 317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883" h="9525">
                <a:moveTo>
                  <a:pt x="0" y="9525"/>
                </a:moveTo>
                <a:cubicBezTo>
                  <a:pt x="52752" y="733"/>
                  <a:pt x="25258" y="4092"/>
                  <a:pt x="82550" y="0"/>
                </a:cubicBezTo>
                <a:cubicBezTo>
                  <a:pt x="147107" y="3228"/>
                  <a:pt x="167243" y="3175"/>
                  <a:pt x="142875" y="3175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7" name="Полилиния 1026"/>
          <p:cNvSpPr/>
          <p:nvPr/>
        </p:nvSpPr>
        <p:spPr>
          <a:xfrm>
            <a:off x="5375275" y="3556000"/>
            <a:ext cx="114568" cy="114300"/>
          </a:xfrm>
          <a:custGeom>
            <a:avLst/>
            <a:gdLst>
              <a:gd name="connsiteX0" fmla="*/ 0 w 114568"/>
              <a:gd name="connsiteY0" fmla="*/ 0 h 114300"/>
              <a:gd name="connsiteX1" fmla="*/ 6350 w 114568"/>
              <a:gd name="connsiteY1" fmla="*/ 25400 h 114300"/>
              <a:gd name="connsiteX2" fmla="*/ 19050 w 114568"/>
              <a:gd name="connsiteY2" fmla="*/ 60325 h 114300"/>
              <a:gd name="connsiteX3" fmla="*/ 22225 w 114568"/>
              <a:gd name="connsiteY3" fmla="*/ 79375 h 114300"/>
              <a:gd name="connsiteX4" fmla="*/ 25400 w 114568"/>
              <a:gd name="connsiteY4" fmla="*/ 95250 h 114300"/>
              <a:gd name="connsiteX5" fmla="*/ 28575 w 114568"/>
              <a:gd name="connsiteY5" fmla="*/ 85725 h 114300"/>
              <a:gd name="connsiteX6" fmla="*/ 41275 w 114568"/>
              <a:gd name="connsiteY6" fmla="*/ 25400 h 114300"/>
              <a:gd name="connsiteX7" fmla="*/ 50800 w 114568"/>
              <a:gd name="connsiteY7" fmla="*/ 22225 h 114300"/>
              <a:gd name="connsiteX8" fmla="*/ 95250 w 114568"/>
              <a:gd name="connsiteY8" fmla="*/ 25400 h 114300"/>
              <a:gd name="connsiteX9" fmla="*/ 101600 w 114568"/>
              <a:gd name="connsiteY9" fmla="*/ 34925 h 114300"/>
              <a:gd name="connsiteX10" fmla="*/ 107950 w 114568"/>
              <a:gd name="connsiteY10" fmla="*/ 60325 h 114300"/>
              <a:gd name="connsiteX11" fmla="*/ 114300 w 114568"/>
              <a:gd name="connsiteY11" fmla="*/ 88900 h 114300"/>
              <a:gd name="connsiteX12" fmla="*/ 114300 w 114568"/>
              <a:gd name="connsiteY12" fmla="*/ 114300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568" h="114300">
                <a:moveTo>
                  <a:pt x="0" y="0"/>
                </a:moveTo>
                <a:cubicBezTo>
                  <a:pt x="7767" y="38835"/>
                  <a:pt x="-972" y="-1448"/>
                  <a:pt x="6350" y="25400"/>
                </a:cubicBezTo>
                <a:cubicBezTo>
                  <a:pt x="14745" y="56181"/>
                  <a:pt x="7370" y="42804"/>
                  <a:pt x="19050" y="60325"/>
                </a:cubicBezTo>
                <a:cubicBezTo>
                  <a:pt x="20108" y="66675"/>
                  <a:pt x="21073" y="73041"/>
                  <a:pt x="22225" y="79375"/>
                </a:cubicBezTo>
                <a:cubicBezTo>
                  <a:pt x="23190" y="84684"/>
                  <a:pt x="21584" y="91434"/>
                  <a:pt x="25400" y="95250"/>
                </a:cubicBezTo>
                <a:cubicBezTo>
                  <a:pt x="27767" y="97617"/>
                  <a:pt x="27517" y="88900"/>
                  <a:pt x="28575" y="85725"/>
                </a:cubicBezTo>
                <a:cubicBezTo>
                  <a:pt x="30804" y="47828"/>
                  <a:pt x="17002" y="37537"/>
                  <a:pt x="41275" y="25400"/>
                </a:cubicBezTo>
                <a:cubicBezTo>
                  <a:pt x="44268" y="23903"/>
                  <a:pt x="47625" y="23283"/>
                  <a:pt x="50800" y="22225"/>
                </a:cubicBezTo>
                <a:cubicBezTo>
                  <a:pt x="65617" y="23283"/>
                  <a:pt x="80839" y="21797"/>
                  <a:pt x="95250" y="25400"/>
                </a:cubicBezTo>
                <a:cubicBezTo>
                  <a:pt x="98952" y="26325"/>
                  <a:pt x="100296" y="31339"/>
                  <a:pt x="101600" y="34925"/>
                </a:cubicBezTo>
                <a:cubicBezTo>
                  <a:pt x="104582" y="43127"/>
                  <a:pt x="105190" y="52046"/>
                  <a:pt x="107950" y="60325"/>
                </a:cubicBezTo>
                <a:cubicBezTo>
                  <a:pt x="111752" y="71732"/>
                  <a:pt x="113284" y="74677"/>
                  <a:pt x="114300" y="88900"/>
                </a:cubicBezTo>
                <a:cubicBezTo>
                  <a:pt x="114903" y="97345"/>
                  <a:pt x="114300" y="105833"/>
                  <a:pt x="114300" y="114300"/>
                </a:cubicBezTo>
              </a:path>
            </a:pathLst>
          </a:cu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олилиния 35"/>
          <p:cNvSpPr/>
          <p:nvPr/>
        </p:nvSpPr>
        <p:spPr>
          <a:xfrm>
            <a:off x="4572000" y="2955012"/>
            <a:ext cx="831850" cy="50800"/>
          </a:xfrm>
          <a:custGeom>
            <a:avLst/>
            <a:gdLst>
              <a:gd name="connsiteX0" fmla="*/ 0 w 831850"/>
              <a:gd name="connsiteY0" fmla="*/ 38100 h 50800"/>
              <a:gd name="connsiteX1" fmla="*/ 15875 w 831850"/>
              <a:gd name="connsiteY1" fmla="*/ 28575 h 50800"/>
              <a:gd name="connsiteX2" fmla="*/ 25400 w 831850"/>
              <a:gd name="connsiteY2" fmla="*/ 22225 h 50800"/>
              <a:gd name="connsiteX3" fmla="*/ 47625 w 831850"/>
              <a:gd name="connsiteY3" fmla="*/ 25400 h 50800"/>
              <a:gd name="connsiteX4" fmla="*/ 57150 w 831850"/>
              <a:gd name="connsiteY4" fmla="*/ 31750 h 50800"/>
              <a:gd name="connsiteX5" fmla="*/ 79375 w 831850"/>
              <a:gd name="connsiteY5" fmla="*/ 25400 h 50800"/>
              <a:gd name="connsiteX6" fmla="*/ 88900 w 831850"/>
              <a:gd name="connsiteY6" fmla="*/ 15875 h 50800"/>
              <a:gd name="connsiteX7" fmla="*/ 101600 w 831850"/>
              <a:gd name="connsiteY7" fmla="*/ 12700 h 50800"/>
              <a:gd name="connsiteX8" fmla="*/ 111125 w 831850"/>
              <a:gd name="connsiteY8" fmla="*/ 6350 h 50800"/>
              <a:gd name="connsiteX9" fmla="*/ 120650 w 831850"/>
              <a:gd name="connsiteY9" fmla="*/ 9525 h 50800"/>
              <a:gd name="connsiteX10" fmla="*/ 133350 w 831850"/>
              <a:gd name="connsiteY10" fmla="*/ 19050 h 50800"/>
              <a:gd name="connsiteX11" fmla="*/ 152400 w 831850"/>
              <a:gd name="connsiteY11" fmla="*/ 34925 h 50800"/>
              <a:gd name="connsiteX12" fmla="*/ 200025 w 831850"/>
              <a:gd name="connsiteY12" fmla="*/ 31750 h 50800"/>
              <a:gd name="connsiteX13" fmla="*/ 209550 w 831850"/>
              <a:gd name="connsiteY13" fmla="*/ 25400 h 50800"/>
              <a:gd name="connsiteX14" fmla="*/ 228600 w 831850"/>
              <a:gd name="connsiteY14" fmla="*/ 22225 h 50800"/>
              <a:gd name="connsiteX15" fmla="*/ 266700 w 831850"/>
              <a:gd name="connsiteY15" fmla="*/ 25400 h 50800"/>
              <a:gd name="connsiteX16" fmla="*/ 282575 w 831850"/>
              <a:gd name="connsiteY16" fmla="*/ 41275 h 50800"/>
              <a:gd name="connsiteX17" fmla="*/ 292100 w 831850"/>
              <a:gd name="connsiteY17" fmla="*/ 44450 h 50800"/>
              <a:gd name="connsiteX18" fmla="*/ 330200 w 831850"/>
              <a:gd name="connsiteY18" fmla="*/ 38100 h 50800"/>
              <a:gd name="connsiteX19" fmla="*/ 339725 w 831850"/>
              <a:gd name="connsiteY19" fmla="*/ 34925 h 50800"/>
              <a:gd name="connsiteX20" fmla="*/ 358775 w 831850"/>
              <a:gd name="connsiteY20" fmla="*/ 25400 h 50800"/>
              <a:gd name="connsiteX21" fmla="*/ 371475 w 831850"/>
              <a:gd name="connsiteY21" fmla="*/ 28575 h 50800"/>
              <a:gd name="connsiteX22" fmla="*/ 384175 w 831850"/>
              <a:gd name="connsiteY22" fmla="*/ 38100 h 50800"/>
              <a:gd name="connsiteX23" fmla="*/ 393700 w 831850"/>
              <a:gd name="connsiteY23" fmla="*/ 47625 h 50800"/>
              <a:gd name="connsiteX24" fmla="*/ 406400 w 831850"/>
              <a:gd name="connsiteY24" fmla="*/ 50800 h 50800"/>
              <a:gd name="connsiteX25" fmla="*/ 428625 w 831850"/>
              <a:gd name="connsiteY25" fmla="*/ 44450 h 50800"/>
              <a:gd name="connsiteX26" fmla="*/ 438150 w 831850"/>
              <a:gd name="connsiteY26" fmla="*/ 34925 h 50800"/>
              <a:gd name="connsiteX27" fmla="*/ 457200 w 831850"/>
              <a:gd name="connsiteY27" fmla="*/ 25400 h 50800"/>
              <a:gd name="connsiteX28" fmla="*/ 476250 w 831850"/>
              <a:gd name="connsiteY28" fmla="*/ 12700 h 50800"/>
              <a:gd name="connsiteX29" fmla="*/ 485775 w 831850"/>
              <a:gd name="connsiteY29" fmla="*/ 19050 h 50800"/>
              <a:gd name="connsiteX30" fmla="*/ 517525 w 831850"/>
              <a:gd name="connsiteY30" fmla="*/ 25400 h 50800"/>
              <a:gd name="connsiteX31" fmla="*/ 527050 w 831850"/>
              <a:gd name="connsiteY31" fmla="*/ 28575 h 50800"/>
              <a:gd name="connsiteX32" fmla="*/ 549275 w 831850"/>
              <a:gd name="connsiteY32" fmla="*/ 19050 h 50800"/>
              <a:gd name="connsiteX33" fmla="*/ 571500 w 831850"/>
              <a:gd name="connsiteY33" fmla="*/ 12700 h 50800"/>
              <a:gd name="connsiteX34" fmla="*/ 581025 w 831850"/>
              <a:gd name="connsiteY34" fmla="*/ 15875 h 50800"/>
              <a:gd name="connsiteX35" fmla="*/ 603250 w 831850"/>
              <a:gd name="connsiteY35" fmla="*/ 31750 h 50800"/>
              <a:gd name="connsiteX36" fmla="*/ 615950 w 831850"/>
              <a:gd name="connsiteY36" fmla="*/ 28575 h 50800"/>
              <a:gd name="connsiteX37" fmla="*/ 628650 w 831850"/>
              <a:gd name="connsiteY37" fmla="*/ 22225 h 50800"/>
              <a:gd name="connsiteX38" fmla="*/ 650875 w 831850"/>
              <a:gd name="connsiteY38" fmla="*/ 19050 h 50800"/>
              <a:gd name="connsiteX39" fmla="*/ 669925 w 831850"/>
              <a:gd name="connsiteY39" fmla="*/ 22225 h 50800"/>
              <a:gd name="connsiteX40" fmla="*/ 679450 w 831850"/>
              <a:gd name="connsiteY40" fmla="*/ 28575 h 50800"/>
              <a:gd name="connsiteX41" fmla="*/ 698500 w 831850"/>
              <a:gd name="connsiteY41" fmla="*/ 25400 h 50800"/>
              <a:gd name="connsiteX42" fmla="*/ 708025 w 831850"/>
              <a:gd name="connsiteY42" fmla="*/ 19050 h 50800"/>
              <a:gd name="connsiteX43" fmla="*/ 742950 w 831850"/>
              <a:gd name="connsiteY43" fmla="*/ 25400 h 50800"/>
              <a:gd name="connsiteX44" fmla="*/ 793750 w 831850"/>
              <a:gd name="connsiteY44" fmla="*/ 12700 h 50800"/>
              <a:gd name="connsiteX45" fmla="*/ 828675 w 831850"/>
              <a:gd name="connsiteY45" fmla="*/ 0 h 50800"/>
              <a:gd name="connsiteX46" fmla="*/ 831850 w 831850"/>
              <a:gd name="connsiteY46" fmla="*/ 9525 h 5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831850" h="50800">
                <a:moveTo>
                  <a:pt x="0" y="38100"/>
                </a:moveTo>
                <a:cubicBezTo>
                  <a:pt x="5292" y="34925"/>
                  <a:pt x="10642" y="31846"/>
                  <a:pt x="15875" y="28575"/>
                </a:cubicBezTo>
                <a:cubicBezTo>
                  <a:pt x="19111" y="26553"/>
                  <a:pt x="21603" y="22605"/>
                  <a:pt x="25400" y="22225"/>
                </a:cubicBezTo>
                <a:cubicBezTo>
                  <a:pt x="32846" y="21480"/>
                  <a:pt x="40217" y="24342"/>
                  <a:pt x="47625" y="25400"/>
                </a:cubicBezTo>
                <a:cubicBezTo>
                  <a:pt x="50800" y="27517"/>
                  <a:pt x="53372" y="31210"/>
                  <a:pt x="57150" y="31750"/>
                </a:cubicBezTo>
                <a:cubicBezTo>
                  <a:pt x="59941" y="32149"/>
                  <a:pt x="75801" y="26591"/>
                  <a:pt x="79375" y="25400"/>
                </a:cubicBezTo>
                <a:cubicBezTo>
                  <a:pt x="82550" y="22225"/>
                  <a:pt x="85001" y="18103"/>
                  <a:pt x="88900" y="15875"/>
                </a:cubicBezTo>
                <a:cubicBezTo>
                  <a:pt x="92689" y="13710"/>
                  <a:pt x="97589" y="14419"/>
                  <a:pt x="101600" y="12700"/>
                </a:cubicBezTo>
                <a:cubicBezTo>
                  <a:pt x="105107" y="11197"/>
                  <a:pt x="107950" y="8467"/>
                  <a:pt x="111125" y="6350"/>
                </a:cubicBezTo>
                <a:cubicBezTo>
                  <a:pt x="114300" y="7408"/>
                  <a:pt x="117744" y="7865"/>
                  <a:pt x="120650" y="9525"/>
                </a:cubicBezTo>
                <a:cubicBezTo>
                  <a:pt x="125244" y="12150"/>
                  <a:pt x="129044" y="15974"/>
                  <a:pt x="133350" y="19050"/>
                </a:cubicBezTo>
                <a:cubicBezTo>
                  <a:pt x="148821" y="30101"/>
                  <a:pt x="137576" y="20101"/>
                  <a:pt x="152400" y="34925"/>
                </a:cubicBezTo>
                <a:cubicBezTo>
                  <a:pt x="168275" y="33867"/>
                  <a:pt x="184331" y="34366"/>
                  <a:pt x="200025" y="31750"/>
                </a:cubicBezTo>
                <a:cubicBezTo>
                  <a:pt x="203789" y="31123"/>
                  <a:pt x="205930" y="26607"/>
                  <a:pt x="209550" y="25400"/>
                </a:cubicBezTo>
                <a:cubicBezTo>
                  <a:pt x="215657" y="23364"/>
                  <a:pt x="222250" y="23283"/>
                  <a:pt x="228600" y="22225"/>
                </a:cubicBezTo>
                <a:cubicBezTo>
                  <a:pt x="241300" y="23283"/>
                  <a:pt x="254174" y="23051"/>
                  <a:pt x="266700" y="25400"/>
                </a:cubicBezTo>
                <a:cubicBezTo>
                  <a:pt x="292620" y="30260"/>
                  <a:pt x="270672" y="29372"/>
                  <a:pt x="282575" y="41275"/>
                </a:cubicBezTo>
                <a:cubicBezTo>
                  <a:pt x="284942" y="43642"/>
                  <a:pt x="288925" y="43392"/>
                  <a:pt x="292100" y="44450"/>
                </a:cubicBezTo>
                <a:cubicBezTo>
                  <a:pt x="304645" y="42658"/>
                  <a:pt x="317820" y="41195"/>
                  <a:pt x="330200" y="38100"/>
                </a:cubicBezTo>
                <a:cubicBezTo>
                  <a:pt x="333447" y="37288"/>
                  <a:pt x="336732" y="36422"/>
                  <a:pt x="339725" y="34925"/>
                </a:cubicBezTo>
                <a:cubicBezTo>
                  <a:pt x="364344" y="22615"/>
                  <a:pt x="334834" y="33380"/>
                  <a:pt x="358775" y="25400"/>
                </a:cubicBezTo>
                <a:cubicBezTo>
                  <a:pt x="363008" y="26458"/>
                  <a:pt x="367572" y="26624"/>
                  <a:pt x="371475" y="28575"/>
                </a:cubicBezTo>
                <a:cubicBezTo>
                  <a:pt x="376208" y="30942"/>
                  <a:pt x="380157" y="34656"/>
                  <a:pt x="384175" y="38100"/>
                </a:cubicBezTo>
                <a:cubicBezTo>
                  <a:pt x="387584" y="41022"/>
                  <a:pt x="389801" y="45397"/>
                  <a:pt x="393700" y="47625"/>
                </a:cubicBezTo>
                <a:cubicBezTo>
                  <a:pt x="397489" y="49790"/>
                  <a:pt x="402167" y="49742"/>
                  <a:pt x="406400" y="50800"/>
                </a:cubicBezTo>
                <a:cubicBezTo>
                  <a:pt x="408094" y="50377"/>
                  <a:pt x="425892" y="46272"/>
                  <a:pt x="428625" y="44450"/>
                </a:cubicBezTo>
                <a:cubicBezTo>
                  <a:pt x="432361" y="41959"/>
                  <a:pt x="434701" y="37800"/>
                  <a:pt x="438150" y="34925"/>
                </a:cubicBezTo>
                <a:cubicBezTo>
                  <a:pt x="446356" y="28086"/>
                  <a:pt x="447654" y="28582"/>
                  <a:pt x="457200" y="25400"/>
                </a:cubicBezTo>
                <a:cubicBezTo>
                  <a:pt x="461165" y="21435"/>
                  <a:pt x="468373" y="11387"/>
                  <a:pt x="476250" y="12700"/>
                </a:cubicBezTo>
                <a:cubicBezTo>
                  <a:pt x="480014" y="13327"/>
                  <a:pt x="482362" y="17343"/>
                  <a:pt x="485775" y="19050"/>
                </a:cubicBezTo>
                <a:cubicBezTo>
                  <a:pt x="494641" y="23483"/>
                  <a:pt x="509335" y="24230"/>
                  <a:pt x="517525" y="25400"/>
                </a:cubicBezTo>
                <a:cubicBezTo>
                  <a:pt x="520700" y="26458"/>
                  <a:pt x="523703" y="28575"/>
                  <a:pt x="527050" y="28575"/>
                </a:cubicBezTo>
                <a:cubicBezTo>
                  <a:pt x="540266" y="28575"/>
                  <a:pt x="538906" y="24235"/>
                  <a:pt x="549275" y="19050"/>
                </a:cubicBezTo>
                <a:cubicBezTo>
                  <a:pt x="553830" y="16773"/>
                  <a:pt x="567431" y="13717"/>
                  <a:pt x="571500" y="12700"/>
                </a:cubicBezTo>
                <a:cubicBezTo>
                  <a:pt x="574675" y="13758"/>
                  <a:pt x="578032" y="14378"/>
                  <a:pt x="581025" y="15875"/>
                </a:cubicBezTo>
                <a:cubicBezTo>
                  <a:pt x="585668" y="18196"/>
                  <a:pt x="600374" y="29593"/>
                  <a:pt x="603250" y="31750"/>
                </a:cubicBezTo>
                <a:cubicBezTo>
                  <a:pt x="607483" y="30692"/>
                  <a:pt x="611864" y="30107"/>
                  <a:pt x="615950" y="28575"/>
                </a:cubicBezTo>
                <a:cubicBezTo>
                  <a:pt x="620382" y="26913"/>
                  <a:pt x="624084" y="23470"/>
                  <a:pt x="628650" y="22225"/>
                </a:cubicBezTo>
                <a:cubicBezTo>
                  <a:pt x="635870" y="20256"/>
                  <a:pt x="643467" y="20108"/>
                  <a:pt x="650875" y="19050"/>
                </a:cubicBezTo>
                <a:cubicBezTo>
                  <a:pt x="657225" y="20108"/>
                  <a:pt x="663818" y="20189"/>
                  <a:pt x="669925" y="22225"/>
                </a:cubicBezTo>
                <a:cubicBezTo>
                  <a:pt x="673545" y="23432"/>
                  <a:pt x="675657" y="28154"/>
                  <a:pt x="679450" y="28575"/>
                </a:cubicBezTo>
                <a:cubicBezTo>
                  <a:pt x="685848" y="29286"/>
                  <a:pt x="692150" y="26458"/>
                  <a:pt x="698500" y="25400"/>
                </a:cubicBezTo>
                <a:cubicBezTo>
                  <a:pt x="701675" y="23283"/>
                  <a:pt x="704225" y="19395"/>
                  <a:pt x="708025" y="19050"/>
                </a:cubicBezTo>
                <a:cubicBezTo>
                  <a:pt x="722129" y="17768"/>
                  <a:pt x="731064" y="21438"/>
                  <a:pt x="742950" y="25400"/>
                </a:cubicBezTo>
                <a:cubicBezTo>
                  <a:pt x="783978" y="19539"/>
                  <a:pt x="746184" y="26290"/>
                  <a:pt x="793750" y="12700"/>
                </a:cubicBezTo>
                <a:cubicBezTo>
                  <a:pt x="820526" y="5050"/>
                  <a:pt x="809084" y="9796"/>
                  <a:pt x="828675" y="0"/>
                </a:cubicBezTo>
                <a:lnTo>
                  <a:pt x="831850" y="9525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0127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 animBg="1"/>
      <p:bldP spid="20" grpId="0" animBg="1"/>
      <p:bldP spid="21" grpId="0" animBg="1"/>
      <p:bldP spid="22" grpId="0" animBg="1"/>
      <p:bldP spid="19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1024" grpId="0" animBg="1"/>
      <p:bldP spid="1025" grpId="0" animBg="1"/>
      <p:bldP spid="1027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upload.wikimedia.org/wikipedia/commons/thumb/f/f3/Pierre_de_Fermat.jpg/200px-Pierre_de_Ferma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26" y="252973"/>
            <a:ext cx="2689758" cy="3830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398804" y="4072927"/>
            <a:ext cx="252060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dirty="0">
                <a:latin typeface="Calibri" panose="020F0502020204030204" pitchFamily="34" charset="0"/>
              </a:rPr>
              <a:t>Пьер де </a:t>
            </a:r>
            <a:r>
              <a:rPr lang="vi-VN" dirty="0" smtClean="0">
                <a:latin typeface="Calibri" panose="020F0502020204030204" pitchFamily="34" charset="0"/>
              </a:rPr>
              <a:t>Ферма</a:t>
            </a:r>
            <a:endParaRPr lang="ru-RU" dirty="0" smtClean="0">
              <a:latin typeface="Calibri" panose="020F0502020204030204" pitchFamily="34" charset="0"/>
            </a:endParaRPr>
          </a:p>
          <a:p>
            <a:pPr algn="ctr"/>
            <a:r>
              <a:rPr lang="en-US" sz="1600" dirty="0" smtClean="0">
                <a:latin typeface="Calibri" panose="020F0502020204030204" pitchFamily="34" charset="0"/>
              </a:rPr>
              <a:t>17</a:t>
            </a:r>
            <a:r>
              <a:rPr lang="ru-RU" sz="1600" dirty="0" smtClean="0">
                <a:latin typeface="Calibri" panose="020F0502020204030204" pitchFamily="34" charset="0"/>
              </a:rPr>
              <a:t>. 08. </a:t>
            </a:r>
            <a:r>
              <a:rPr lang="vi-VN" sz="1600" dirty="0" smtClean="0">
                <a:latin typeface="Calibri" panose="020F0502020204030204" pitchFamily="34" charset="0"/>
              </a:rPr>
              <a:t>1601 </a:t>
            </a:r>
            <a:r>
              <a:rPr lang="vi-VN" sz="1600" dirty="0">
                <a:latin typeface="Calibri" panose="020F0502020204030204" pitchFamily="34" charset="0"/>
              </a:rPr>
              <a:t>— </a:t>
            </a:r>
            <a:r>
              <a:rPr lang="vi-VN" sz="1600" dirty="0" smtClean="0">
                <a:latin typeface="Calibri" panose="020F0502020204030204" pitchFamily="34" charset="0"/>
              </a:rPr>
              <a:t>12</a:t>
            </a:r>
            <a:r>
              <a:rPr lang="ru-RU" sz="1600" dirty="0" smtClean="0">
                <a:latin typeface="Calibri" panose="020F0502020204030204" pitchFamily="34" charset="0"/>
              </a:rPr>
              <a:t>. 01. </a:t>
            </a:r>
            <a:r>
              <a:rPr lang="vi-VN" sz="1600" dirty="0" smtClean="0">
                <a:latin typeface="Calibri" panose="020F0502020204030204" pitchFamily="34" charset="0"/>
              </a:rPr>
              <a:t>1665</a:t>
            </a:r>
            <a:endParaRPr lang="ru-RU" sz="1600" dirty="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4073166"/>
            <a:ext cx="352839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dirty="0" smtClean="0">
                <a:latin typeface="Calibri" panose="020F0502020204030204" pitchFamily="34" charset="0"/>
              </a:rPr>
              <a:t>Христиан Гюйгенс </a:t>
            </a:r>
            <a:r>
              <a:rPr lang="vi-VN" dirty="0">
                <a:latin typeface="Calibri" panose="020F0502020204030204" pitchFamily="34" charset="0"/>
              </a:rPr>
              <a:t>ван </a:t>
            </a:r>
            <a:r>
              <a:rPr lang="vi-VN" dirty="0" smtClean="0">
                <a:latin typeface="Calibri" panose="020F0502020204030204" pitchFamily="34" charset="0"/>
              </a:rPr>
              <a:t>Зёйлихем</a:t>
            </a:r>
            <a:endParaRPr lang="ru-RU" dirty="0" smtClean="0">
              <a:latin typeface="Calibri" panose="020F0502020204030204" pitchFamily="34" charset="0"/>
            </a:endParaRPr>
          </a:p>
          <a:p>
            <a:pPr algn="ctr"/>
            <a:r>
              <a:rPr lang="ru-RU" sz="1600" dirty="0" smtClean="0">
                <a:latin typeface="Calibri" panose="020F0502020204030204" pitchFamily="34" charset="0"/>
              </a:rPr>
              <a:t>14. 04. 1629 — 8. 07. </a:t>
            </a:r>
            <a:r>
              <a:rPr lang="ru-RU" sz="1600" dirty="0">
                <a:latin typeface="Calibri" panose="020F0502020204030204" pitchFamily="34" charset="0"/>
              </a:rPr>
              <a:t>1695</a:t>
            </a:r>
          </a:p>
        </p:txBody>
      </p:sp>
      <p:sp>
        <p:nvSpPr>
          <p:cNvPr id="14" name="Стрелка вправо 13"/>
          <p:cNvSpPr/>
          <p:nvPr/>
        </p:nvSpPr>
        <p:spPr>
          <a:xfrm rot="19234553" flipH="1">
            <a:off x="4706919" y="530127"/>
            <a:ext cx="1265566" cy="720080"/>
          </a:xfrm>
          <a:prstGeom prst="rightArrow">
            <a:avLst>
              <a:gd name="adj1" fmla="val 50000"/>
              <a:gd name="adj2" fmla="val 8100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5" name="Picture 5" descr="http://upload.wikimedia.org/wikipedia/commons/thumb/a/a4/Christiaan_Huygens-painting.jpeg/220px-Christiaan_Huygens-painting.jpe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942" y="242222"/>
            <a:ext cx="2745301" cy="3830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Стрелка вправо 5"/>
          <p:cNvSpPr/>
          <p:nvPr/>
        </p:nvSpPr>
        <p:spPr>
          <a:xfrm rot="2365447">
            <a:off x="3075593" y="530128"/>
            <a:ext cx="1265566" cy="720080"/>
          </a:xfrm>
          <a:prstGeom prst="rightArrow">
            <a:avLst>
              <a:gd name="adj1" fmla="val 50000"/>
              <a:gd name="adj2" fmla="val 8100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 rot="2243604">
            <a:off x="3149184" y="595091"/>
            <a:ext cx="1097993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1662 г.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 rot="19307415">
            <a:off x="4875770" y="530960"/>
            <a:ext cx="1097993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1690 г.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96237" y="1439420"/>
                <a:ext cx="1351524" cy="7182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00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000" i="1" smtClean="0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sz="200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000" i="1" smtClean="0">
                                  <a:latin typeface="Cambria Math"/>
                                  <a:ea typeface="Cambria Math"/>
                                </a:rPr>
                                <m:t>𝛽</m:t>
                              </m:r>
                            </m:e>
                          </m:func>
                        </m:den>
                      </m:f>
                      <m:r>
                        <a:rPr lang="ru-RU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0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sz="20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ru-RU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sz="20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ru-RU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237" y="1439420"/>
                <a:ext cx="1351524" cy="71827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Скругленный прямоугольник 9"/>
          <p:cNvSpPr/>
          <p:nvPr/>
        </p:nvSpPr>
        <p:spPr>
          <a:xfrm>
            <a:off x="3896236" y="1409324"/>
            <a:ext cx="1349817" cy="75912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4350600" y="2279969"/>
            <a:ext cx="396292" cy="507805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49832" y="2859782"/>
                <a:ext cx="1197827" cy="6696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21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9832" y="2859782"/>
                <a:ext cx="1197827" cy="66960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Скругленный прямоугольник 14"/>
          <p:cNvSpPr/>
          <p:nvPr/>
        </p:nvSpPr>
        <p:spPr>
          <a:xfrm>
            <a:off x="3949832" y="2881248"/>
            <a:ext cx="1197827" cy="64814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4363732" y="3612906"/>
            <a:ext cx="416535" cy="44165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140375" y="4184438"/>
                <a:ext cx="863250" cy="619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𝑛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0375" y="4184438"/>
                <a:ext cx="863250" cy="61933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Скругленный прямоугольник 15"/>
          <p:cNvSpPr/>
          <p:nvPr/>
        </p:nvSpPr>
        <p:spPr>
          <a:xfrm>
            <a:off x="4140374" y="4149363"/>
            <a:ext cx="839995" cy="65441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7370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4" grpId="0" animBg="1"/>
      <p:bldP spid="6" grpId="0" animBg="1"/>
      <p:bldP spid="7" grpId="0"/>
      <p:bldP spid="11" grpId="0"/>
      <p:bldP spid="8" grpId="0"/>
      <p:bldP spid="10" grpId="0" animBg="1"/>
      <p:bldP spid="12" grpId="0" animBg="1"/>
      <p:bldP spid="13" grpId="0"/>
      <p:bldP spid="15" grpId="0" animBg="1"/>
      <p:bldP spid="18" grpId="0" animBg="1"/>
      <p:bldP spid="19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2" y="339349"/>
            <a:ext cx="39022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Из </a:t>
            </a:r>
            <a:r>
              <a:rPr lang="ru-RU" sz="1600" dirty="0"/>
              <a:t>двух сред оптически более </a:t>
            </a:r>
            <a:r>
              <a:rPr lang="ru-RU" sz="1600" dirty="0" smtClean="0"/>
              <a:t>плотной </a:t>
            </a:r>
            <a:r>
              <a:rPr lang="ru-RU" sz="1600" dirty="0"/>
              <a:t>считается та, у которой </a:t>
            </a:r>
            <a:r>
              <a:rPr lang="ru-RU" sz="1600" dirty="0" smtClean="0"/>
              <a:t>показатель </a:t>
            </a:r>
            <a:r>
              <a:rPr lang="ru-RU" sz="1600" dirty="0"/>
              <a:t>преломления больше (или та, в которой скорость света меньше).</a:t>
            </a:r>
          </a:p>
        </p:txBody>
      </p:sp>
      <p:pic>
        <p:nvPicPr>
          <p:cNvPr id="4" name="Picture 5" descr="C:\Documents and Settings\Admin\Мои документы\Мои рисунки\СВЕТ\Рисунок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11" y="646113"/>
            <a:ext cx="3870325" cy="387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Полилиния 30"/>
          <p:cNvSpPr/>
          <p:nvPr/>
        </p:nvSpPr>
        <p:spPr>
          <a:xfrm rot="11967751">
            <a:off x="2381898" y="3094981"/>
            <a:ext cx="285750" cy="216313"/>
          </a:xfrm>
          <a:custGeom>
            <a:avLst/>
            <a:gdLst>
              <a:gd name="connsiteX0" fmla="*/ 285750 w 285750"/>
              <a:gd name="connsiteY0" fmla="*/ 997 h 216897"/>
              <a:gd name="connsiteX1" fmla="*/ 57150 w 285750"/>
              <a:gd name="connsiteY1" fmla="*/ 32747 h 216897"/>
              <a:gd name="connsiteX2" fmla="*/ 0 w 285750"/>
              <a:gd name="connsiteY2" fmla="*/ 216897 h 216897"/>
              <a:gd name="connsiteX0" fmla="*/ 285750 w 285750"/>
              <a:gd name="connsiteY0" fmla="*/ 3473 h 219373"/>
              <a:gd name="connsiteX1" fmla="*/ 71437 w 285750"/>
              <a:gd name="connsiteY1" fmla="*/ 25698 h 219373"/>
              <a:gd name="connsiteX2" fmla="*/ 0 w 285750"/>
              <a:gd name="connsiteY2" fmla="*/ 219373 h 219373"/>
              <a:gd name="connsiteX0" fmla="*/ 285750 w 285750"/>
              <a:gd name="connsiteY0" fmla="*/ 413 h 216313"/>
              <a:gd name="connsiteX1" fmla="*/ 80962 w 285750"/>
              <a:gd name="connsiteY1" fmla="*/ 39307 h 216313"/>
              <a:gd name="connsiteX2" fmla="*/ 0 w 285750"/>
              <a:gd name="connsiteY2" fmla="*/ 216313 h 216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5750" h="216313">
                <a:moveTo>
                  <a:pt x="285750" y="413"/>
                </a:moveTo>
                <a:cubicBezTo>
                  <a:pt x="195262" y="-1704"/>
                  <a:pt x="128587" y="3324"/>
                  <a:pt x="80962" y="39307"/>
                </a:cubicBezTo>
                <a:cubicBezTo>
                  <a:pt x="33337" y="75290"/>
                  <a:pt x="4762" y="142229"/>
                  <a:pt x="0" y="216313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Documents and Settings\Admin\Мои документы\Мои рисунки\СВЕТ\Рисунок1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961" y="2587625"/>
            <a:ext cx="10064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задержка 5"/>
          <p:cNvSpPr/>
          <p:nvPr/>
        </p:nvSpPr>
        <p:spPr>
          <a:xfrm rot="16200000">
            <a:off x="2746930" y="2766219"/>
            <a:ext cx="142875" cy="71437"/>
          </a:xfrm>
          <a:prstGeom prst="flowChartDelay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Блок-схема: задержка 6"/>
          <p:cNvSpPr/>
          <p:nvPr/>
        </p:nvSpPr>
        <p:spPr>
          <a:xfrm rot="16200000">
            <a:off x="1818242" y="2766219"/>
            <a:ext cx="142875" cy="71438"/>
          </a:xfrm>
          <a:prstGeom prst="flowChartDelay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>
            <a:off x="2057400" y="2177637"/>
            <a:ext cx="285750" cy="216313"/>
          </a:xfrm>
          <a:custGeom>
            <a:avLst/>
            <a:gdLst>
              <a:gd name="connsiteX0" fmla="*/ 285750 w 285750"/>
              <a:gd name="connsiteY0" fmla="*/ 997 h 216897"/>
              <a:gd name="connsiteX1" fmla="*/ 57150 w 285750"/>
              <a:gd name="connsiteY1" fmla="*/ 32747 h 216897"/>
              <a:gd name="connsiteX2" fmla="*/ 0 w 285750"/>
              <a:gd name="connsiteY2" fmla="*/ 216897 h 216897"/>
              <a:gd name="connsiteX0" fmla="*/ 285750 w 285750"/>
              <a:gd name="connsiteY0" fmla="*/ 3473 h 219373"/>
              <a:gd name="connsiteX1" fmla="*/ 71437 w 285750"/>
              <a:gd name="connsiteY1" fmla="*/ 25698 h 219373"/>
              <a:gd name="connsiteX2" fmla="*/ 0 w 285750"/>
              <a:gd name="connsiteY2" fmla="*/ 219373 h 219373"/>
              <a:gd name="connsiteX0" fmla="*/ 285750 w 285750"/>
              <a:gd name="connsiteY0" fmla="*/ 413 h 216313"/>
              <a:gd name="connsiteX1" fmla="*/ 80962 w 285750"/>
              <a:gd name="connsiteY1" fmla="*/ 39307 h 216313"/>
              <a:gd name="connsiteX2" fmla="*/ 0 w 285750"/>
              <a:gd name="connsiteY2" fmla="*/ 216313 h 216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5750" h="216313">
                <a:moveTo>
                  <a:pt x="285750" y="413"/>
                </a:moveTo>
                <a:cubicBezTo>
                  <a:pt x="195262" y="-1704"/>
                  <a:pt x="128587" y="3324"/>
                  <a:pt x="80962" y="39307"/>
                </a:cubicBezTo>
                <a:cubicBezTo>
                  <a:pt x="33337" y="75290"/>
                  <a:pt x="4762" y="142229"/>
                  <a:pt x="0" y="216313"/>
                </a:cubicBez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олилиния 32"/>
          <p:cNvSpPr/>
          <p:nvPr/>
        </p:nvSpPr>
        <p:spPr>
          <a:xfrm rot="11967751">
            <a:off x="2380396" y="3198030"/>
            <a:ext cx="305433" cy="210606"/>
          </a:xfrm>
          <a:custGeom>
            <a:avLst/>
            <a:gdLst>
              <a:gd name="connsiteX0" fmla="*/ 285750 w 285750"/>
              <a:gd name="connsiteY0" fmla="*/ 997 h 216897"/>
              <a:gd name="connsiteX1" fmla="*/ 57150 w 285750"/>
              <a:gd name="connsiteY1" fmla="*/ 32747 h 216897"/>
              <a:gd name="connsiteX2" fmla="*/ 0 w 285750"/>
              <a:gd name="connsiteY2" fmla="*/ 216897 h 216897"/>
              <a:gd name="connsiteX0" fmla="*/ 285750 w 285750"/>
              <a:gd name="connsiteY0" fmla="*/ 3473 h 219373"/>
              <a:gd name="connsiteX1" fmla="*/ 71437 w 285750"/>
              <a:gd name="connsiteY1" fmla="*/ 25698 h 219373"/>
              <a:gd name="connsiteX2" fmla="*/ 0 w 285750"/>
              <a:gd name="connsiteY2" fmla="*/ 219373 h 219373"/>
              <a:gd name="connsiteX0" fmla="*/ 285750 w 285750"/>
              <a:gd name="connsiteY0" fmla="*/ 413 h 216313"/>
              <a:gd name="connsiteX1" fmla="*/ 80962 w 285750"/>
              <a:gd name="connsiteY1" fmla="*/ 39307 h 216313"/>
              <a:gd name="connsiteX2" fmla="*/ 0 w 285750"/>
              <a:gd name="connsiteY2" fmla="*/ 216313 h 216313"/>
              <a:gd name="connsiteX0" fmla="*/ 305433 w 305433"/>
              <a:gd name="connsiteY0" fmla="*/ 378 h 210606"/>
              <a:gd name="connsiteX1" fmla="*/ 100645 w 305433"/>
              <a:gd name="connsiteY1" fmla="*/ 39272 h 210606"/>
              <a:gd name="connsiteX2" fmla="*/ 0 w 305433"/>
              <a:gd name="connsiteY2" fmla="*/ 210606 h 21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433" h="210606">
                <a:moveTo>
                  <a:pt x="305433" y="378"/>
                </a:moveTo>
                <a:cubicBezTo>
                  <a:pt x="214945" y="-1739"/>
                  <a:pt x="151551" y="4234"/>
                  <a:pt x="100645" y="39272"/>
                </a:cubicBezTo>
                <a:cubicBezTo>
                  <a:pt x="49740" y="74310"/>
                  <a:pt x="4762" y="136522"/>
                  <a:pt x="0" y="210606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H="1" flipV="1">
            <a:off x="2354026" y="2587627"/>
            <a:ext cx="921020" cy="1649833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C:\Documents and Settings\Admin\Мои документы\Мои рисунки\СВЕТ\Рисунок1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94"/>
          <a:stretch>
            <a:fillRect/>
          </a:stretch>
        </p:blipFill>
        <p:spPr bwMode="auto">
          <a:xfrm rot="18242329">
            <a:off x="-124952" y="895873"/>
            <a:ext cx="103028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единительная линия 9"/>
          <p:cNvCxnSpPr>
            <a:stCxn id="9" idx="2"/>
            <a:endCxn id="5" idx="0"/>
          </p:cNvCxnSpPr>
          <p:nvPr/>
        </p:nvCxnSpPr>
        <p:spPr>
          <a:xfrm>
            <a:off x="745376" y="1564423"/>
            <a:ext cx="1611823" cy="1023202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 rot="18179691">
            <a:off x="500133" y="1422946"/>
            <a:ext cx="247061" cy="19423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shade val="30000"/>
                  <a:satMod val="115000"/>
                </a:schemeClr>
              </a:gs>
              <a:gs pos="50000">
                <a:schemeClr val="accent6">
                  <a:lumMod val="50000"/>
                  <a:shade val="67500"/>
                  <a:satMod val="115000"/>
                </a:schemeClr>
              </a:gs>
              <a:gs pos="100000">
                <a:schemeClr val="accent6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>
            <a:off x="2890598" y="2743201"/>
            <a:ext cx="366000" cy="504825"/>
          </a:xfrm>
          <a:custGeom>
            <a:avLst/>
            <a:gdLst>
              <a:gd name="connsiteX0" fmla="*/ 361950 w 374728"/>
              <a:gd name="connsiteY0" fmla="*/ 0 h 504825"/>
              <a:gd name="connsiteX1" fmla="*/ 333375 w 374728"/>
              <a:gd name="connsiteY1" fmla="*/ 323850 h 504825"/>
              <a:gd name="connsiteX2" fmla="*/ 19050 w 374728"/>
              <a:gd name="connsiteY2" fmla="*/ 495300 h 504825"/>
              <a:gd name="connsiteX3" fmla="*/ 19050 w 374728"/>
              <a:gd name="connsiteY3" fmla="*/ 495300 h 504825"/>
              <a:gd name="connsiteX4" fmla="*/ 0 w 374728"/>
              <a:gd name="connsiteY4" fmla="*/ 504825 h 504825"/>
              <a:gd name="connsiteX0" fmla="*/ 361950 w 366000"/>
              <a:gd name="connsiteY0" fmla="*/ 0 h 504825"/>
              <a:gd name="connsiteX1" fmla="*/ 295275 w 366000"/>
              <a:gd name="connsiteY1" fmla="*/ 311150 h 504825"/>
              <a:gd name="connsiteX2" fmla="*/ 19050 w 366000"/>
              <a:gd name="connsiteY2" fmla="*/ 495300 h 504825"/>
              <a:gd name="connsiteX3" fmla="*/ 19050 w 366000"/>
              <a:gd name="connsiteY3" fmla="*/ 495300 h 504825"/>
              <a:gd name="connsiteX4" fmla="*/ 0 w 366000"/>
              <a:gd name="connsiteY4" fmla="*/ 504825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6000" h="504825">
                <a:moveTo>
                  <a:pt x="361950" y="0"/>
                </a:moveTo>
                <a:cubicBezTo>
                  <a:pt x="376237" y="120650"/>
                  <a:pt x="352425" y="228600"/>
                  <a:pt x="295275" y="311150"/>
                </a:cubicBezTo>
                <a:cubicBezTo>
                  <a:pt x="238125" y="393700"/>
                  <a:pt x="65087" y="464608"/>
                  <a:pt x="19050" y="495300"/>
                </a:cubicBezTo>
                <a:lnTo>
                  <a:pt x="19050" y="495300"/>
                </a:lnTo>
                <a:lnTo>
                  <a:pt x="0" y="504825"/>
                </a:ln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>
            <a:off x="1330294" y="2149476"/>
            <a:ext cx="144254" cy="342900"/>
          </a:xfrm>
          <a:custGeom>
            <a:avLst/>
            <a:gdLst>
              <a:gd name="connsiteX0" fmla="*/ 144254 w 144254"/>
              <a:gd name="connsiteY0" fmla="*/ 0 h 342900"/>
              <a:gd name="connsiteX1" fmla="*/ 17254 w 144254"/>
              <a:gd name="connsiteY1" fmla="*/ 120650 h 342900"/>
              <a:gd name="connsiteX2" fmla="*/ 4554 w 144254"/>
              <a:gd name="connsiteY2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4254" h="342900">
                <a:moveTo>
                  <a:pt x="144254" y="0"/>
                </a:moveTo>
                <a:cubicBezTo>
                  <a:pt x="92395" y="31750"/>
                  <a:pt x="40537" y="63500"/>
                  <a:pt x="17254" y="120650"/>
                </a:cubicBezTo>
                <a:cubicBezTo>
                  <a:pt x="-6029" y="177800"/>
                  <a:pt x="-738" y="260350"/>
                  <a:pt x="4554" y="342900"/>
                </a:cubicBezTo>
              </a:path>
            </a:pathLst>
          </a:custGeom>
          <a:noFill/>
          <a:ln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1979712" y="1885969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α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2396077" y="3355600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393158" y="1476505"/>
                <a:ext cx="9218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𝛽</m:t>
                      </m:r>
                    </m:oMath>
                  </m:oMathPara>
                </a14:m>
                <a:endParaRPr lang="ru-RU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158" y="1476505"/>
                <a:ext cx="921855" cy="400110"/>
              </a:xfrm>
              <a:prstGeom prst="rect">
                <a:avLst/>
              </a:prstGeom>
              <a:blipFill rotWithShape="1">
                <a:blip r:embed="rId6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731514"/>
              </p:ext>
            </p:extLst>
          </p:nvPr>
        </p:nvGraphicFramePr>
        <p:xfrm>
          <a:off x="5148064" y="1476505"/>
          <a:ext cx="324036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1368152"/>
              </a:tblGrid>
              <a:tr h="17503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Среда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Показатель</a:t>
                      </a:r>
                      <a:endParaRPr lang="ru-RU" sz="1600" dirty="0"/>
                    </a:p>
                  </a:txBody>
                  <a:tcPr/>
                </a:tc>
              </a:tr>
              <a:tr h="27134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Воздух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1,0002926</a:t>
                      </a:r>
                      <a:endParaRPr lang="ru-RU" sz="1600" dirty="0"/>
                    </a:p>
                  </a:txBody>
                  <a:tcPr/>
                </a:tc>
              </a:tr>
              <a:tr h="17503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Вода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1,332986</a:t>
                      </a:r>
                      <a:endParaRPr lang="ru-RU" sz="1600" dirty="0"/>
                    </a:p>
                  </a:txBody>
                  <a:tcPr/>
                </a:tc>
              </a:tr>
              <a:tr h="17503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Глицерин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1,4729</a:t>
                      </a:r>
                      <a:endParaRPr lang="ru-RU" sz="1600" dirty="0"/>
                    </a:p>
                  </a:txBody>
                  <a:tcPr/>
                </a:tc>
              </a:tr>
              <a:tr h="17503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Кремний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4,010</a:t>
                      </a:r>
                      <a:endParaRPr lang="ru-RU" sz="1600" dirty="0"/>
                    </a:p>
                  </a:txBody>
                  <a:tcPr/>
                </a:tc>
              </a:tr>
              <a:tr h="17503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Алмаз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2,419</a:t>
                      </a:r>
                      <a:endParaRPr lang="ru-RU" sz="1600" dirty="0"/>
                    </a:p>
                  </a:txBody>
                  <a:tcPr/>
                </a:tc>
              </a:tr>
              <a:tr h="17503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Лед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1,31</a:t>
                      </a:r>
                      <a:endParaRPr lang="ru-RU" sz="1600" dirty="0"/>
                    </a:p>
                  </a:txBody>
                  <a:tcPr/>
                </a:tc>
              </a:tr>
              <a:tr h="17503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Масло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1,46</a:t>
                      </a:r>
                      <a:endParaRPr lang="ru-RU" sz="1600" dirty="0"/>
                    </a:p>
                  </a:txBody>
                  <a:tcPr/>
                </a:tc>
              </a:tr>
              <a:tr h="17503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Спирт этиловый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1,36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2" name="Picture 2" descr="C:\Documents and Settings\Admin\Мои документы\Мои рисунки\СВЕТ\Рисунок1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94"/>
          <a:stretch>
            <a:fillRect/>
          </a:stretch>
        </p:blipFill>
        <p:spPr bwMode="auto">
          <a:xfrm rot="8769644">
            <a:off x="2979488" y="4177703"/>
            <a:ext cx="103028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387287" y="3355600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α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968665" y="1885969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63483" y="1485859"/>
                <a:ext cx="9021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𝛽</m:t>
                      </m:r>
                    </m:oMath>
                  </m:oMathPara>
                </a14:m>
                <a:endParaRPr lang="ru-RU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483" y="1485859"/>
                <a:ext cx="902106" cy="400110"/>
              </a:xfrm>
              <a:prstGeom prst="rect">
                <a:avLst/>
              </a:prstGeom>
              <a:blipFill rotWithShape="1">
                <a:blip r:embed="rId7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1652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  <p:bldP spid="6" grpId="0" animBg="1"/>
      <p:bldP spid="7" grpId="0" animBg="1"/>
      <p:bldP spid="29" grpId="0" animBg="1"/>
      <p:bldP spid="33" grpId="0" animBg="1"/>
      <p:bldP spid="11" grpId="0" animBg="1"/>
      <p:bldP spid="11" grpId="1" animBg="1"/>
      <p:bldP spid="26" grpId="0" animBg="1"/>
      <p:bldP spid="26" grpId="1" animBg="1"/>
      <p:bldP spid="27" grpId="0" animBg="1"/>
      <p:bldP spid="30" grpId="0"/>
      <p:bldP spid="30" grpId="1"/>
      <p:bldP spid="34" grpId="0"/>
      <p:bldP spid="34" grpId="1"/>
      <p:bldP spid="32" grpId="0"/>
      <p:bldP spid="32" grpId="1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42540" y="2348564"/>
            <a:ext cx="3887788" cy="1436844"/>
          </a:xfrm>
          <a:prstGeom prst="rect">
            <a:avLst/>
          </a:prstGeom>
          <a:gradFill>
            <a:gsLst>
              <a:gs pos="0">
                <a:srgbClr val="03D4A8"/>
              </a:gs>
              <a:gs pos="49000">
                <a:srgbClr val="21D6E0"/>
              </a:gs>
              <a:gs pos="78000">
                <a:srgbClr val="0087E6">
                  <a:lumMod val="77000"/>
                  <a:lumOff val="23000"/>
                </a:srgbClr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рапеция 12"/>
          <p:cNvSpPr/>
          <p:nvPr/>
        </p:nvSpPr>
        <p:spPr>
          <a:xfrm rot="761579">
            <a:off x="1023562" y="2188155"/>
            <a:ext cx="2724751" cy="1488166"/>
          </a:xfrm>
          <a:custGeom>
            <a:avLst/>
            <a:gdLst>
              <a:gd name="connsiteX0" fmla="*/ 0 w 1872208"/>
              <a:gd name="connsiteY0" fmla="*/ 832271 h 832271"/>
              <a:gd name="connsiteX1" fmla="*/ 208068 w 1872208"/>
              <a:gd name="connsiteY1" fmla="*/ 0 h 832271"/>
              <a:gd name="connsiteX2" fmla="*/ 1664140 w 1872208"/>
              <a:gd name="connsiteY2" fmla="*/ 0 h 832271"/>
              <a:gd name="connsiteX3" fmla="*/ 1872208 w 1872208"/>
              <a:gd name="connsiteY3" fmla="*/ 832271 h 832271"/>
              <a:gd name="connsiteX4" fmla="*/ 0 w 1872208"/>
              <a:gd name="connsiteY4" fmla="*/ 832271 h 832271"/>
              <a:gd name="connsiteX0" fmla="*/ 296633 w 1664140"/>
              <a:gd name="connsiteY0" fmla="*/ 1241970 h 1241970"/>
              <a:gd name="connsiteX1" fmla="*/ 0 w 1664140"/>
              <a:gd name="connsiteY1" fmla="*/ 0 h 1241970"/>
              <a:gd name="connsiteX2" fmla="*/ 1456072 w 1664140"/>
              <a:gd name="connsiteY2" fmla="*/ 0 h 1241970"/>
              <a:gd name="connsiteX3" fmla="*/ 1664140 w 1664140"/>
              <a:gd name="connsiteY3" fmla="*/ 832271 h 1241970"/>
              <a:gd name="connsiteX4" fmla="*/ 296633 w 1664140"/>
              <a:gd name="connsiteY4" fmla="*/ 1241970 h 1241970"/>
              <a:gd name="connsiteX0" fmla="*/ 296633 w 2548851"/>
              <a:gd name="connsiteY0" fmla="*/ 1241970 h 1241970"/>
              <a:gd name="connsiteX1" fmla="*/ 0 w 2548851"/>
              <a:gd name="connsiteY1" fmla="*/ 0 h 1241970"/>
              <a:gd name="connsiteX2" fmla="*/ 1456072 w 2548851"/>
              <a:gd name="connsiteY2" fmla="*/ 0 h 1241970"/>
              <a:gd name="connsiteX3" fmla="*/ 2548851 w 2548851"/>
              <a:gd name="connsiteY3" fmla="*/ 945087 h 1241970"/>
              <a:gd name="connsiteX4" fmla="*/ 296633 w 2548851"/>
              <a:gd name="connsiteY4" fmla="*/ 1241970 h 1241970"/>
              <a:gd name="connsiteX0" fmla="*/ 296633 w 2844126"/>
              <a:gd name="connsiteY0" fmla="*/ 1241970 h 1402287"/>
              <a:gd name="connsiteX1" fmla="*/ 0 w 2844126"/>
              <a:gd name="connsiteY1" fmla="*/ 0 h 1402287"/>
              <a:gd name="connsiteX2" fmla="*/ 1456072 w 2844126"/>
              <a:gd name="connsiteY2" fmla="*/ 0 h 1402287"/>
              <a:gd name="connsiteX3" fmla="*/ 2844126 w 2844126"/>
              <a:gd name="connsiteY3" fmla="*/ 1402287 h 1402287"/>
              <a:gd name="connsiteX4" fmla="*/ 296633 w 2844126"/>
              <a:gd name="connsiteY4" fmla="*/ 1241970 h 1402287"/>
              <a:gd name="connsiteX0" fmla="*/ 268058 w 2844126"/>
              <a:gd name="connsiteY0" fmla="*/ 1356270 h 1402287"/>
              <a:gd name="connsiteX1" fmla="*/ 0 w 2844126"/>
              <a:gd name="connsiteY1" fmla="*/ 0 h 1402287"/>
              <a:gd name="connsiteX2" fmla="*/ 1456072 w 2844126"/>
              <a:gd name="connsiteY2" fmla="*/ 0 h 1402287"/>
              <a:gd name="connsiteX3" fmla="*/ 2844126 w 2844126"/>
              <a:gd name="connsiteY3" fmla="*/ 1402287 h 1402287"/>
              <a:gd name="connsiteX4" fmla="*/ 268058 w 2844126"/>
              <a:gd name="connsiteY4" fmla="*/ 1356270 h 1402287"/>
              <a:gd name="connsiteX0" fmla="*/ 268058 w 2844126"/>
              <a:gd name="connsiteY0" fmla="*/ 1394370 h 1402287"/>
              <a:gd name="connsiteX1" fmla="*/ 0 w 2844126"/>
              <a:gd name="connsiteY1" fmla="*/ 0 h 1402287"/>
              <a:gd name="connsiteX2" fmla="*/ 1456072 w 2844126"/>
              <a:gd name="connsiteY2" fmla="*/ 0 h 1402287"/>
              <a:gd name="connsiteX3" fmla="*/ 2844126 w 2844126"/>
              <a:gd name="connsiteY3" fmla="*/ 1402287 h 1402287"/>
              <a:gd name="connsiteX4" fmla="*/ 268058 w 2844126"/>
              <a:gd name="connsiteY4" fmla="*/ 1394370 h 1402287"/>
              <a:gd name="connsiteX0" fmla="*/ 459569 w 2844126"/>
              <a:gd name="connsiteY0" fmla="*/ 1552132 h 1552132"/>
              <a:gd name="connsiteX1" fmla="*/ 0 w 2844126"/>
              <a:gd name="connsiteY1" fmla="*/ 0 h 1552132"/>
              <a:gd name="connsiteX2" fmla="*/ 1456072 w 2844126"/>
              <a:gd name="connsiteY2" fmla="*/ 0 h 1552132"/>
              <a:gd name="connsiteX3" fmla="*/ 2844126 w 2844126"/>
              <a:gd name="connsiteY3" fmla="*/ 1402287 h 1552132"/>
              <a:gd name="connsiteX4" fmla="*/ 459569 w 2844126"/>
              <a:gd name="connsiteY4" fmla="*/ 1552132 h 1552132"/>
              <a:gd name="connsiteX0" fmla="*/ 213128 w 2597685"/>
              <a:gd name="connsiteY0" fmla="*/ 1578033 h 1578033"/>
              <a:gd name="connsiteX1" fmla="*/ 0 w 2597685"/>
              <a:gd name="connsiteY1" fmla="*/ 0 h 1578033"/>
              <a:gd name="connsiteX2" fmla="*/ 1209631 w 2597685"/>
              <a:gd name="connsiteY2" fmla="*/ 25901 h 1578033"/>
              <a:gd name="connsiteX3" fmla="*/ 2597685 w 2597685"/>
              <a:gd name="connsiteY3" fmla="*/ 1428188 h 1578033"/>
              <a:gd name="connsiteX4" fmla="*/ 213128 w 2597685"/>
              <a:gd name="connsiteY4" fmla="*/ 1578033 h 1578033"/>
              <a:gd name="connsiteX0" fmla="*/ 390737 w 2597685"/>
              <a:gd name="connsiteY0" fmla="*/ 1548293 h 1548293"/>
              <a:gd name="connsiteX1" fmla="*/ 0 w 2597685"/>
              <a:gd name="connsiteY1" fmla="*/ 0 h 1548293"/>
              <a:gd name="connsiteX2" fmla="*/ 1209631 w 2597685"/>
              <a:gd name="connsiteY2" fmla="*/ 25901 h 1548293"/>
              <a:gd name="connsiteX3" fmla="*/ 2597685 w 2597685"/>
              <a:gd name="connsiteY3" fmla="*/ 1428188 h 1548293"/>
              <a:gd name="connsiteX4" fmla="*/ 390737 w 2597685"/>
              <a:gd name="connsiteY4" fmla="*/ 1548293 h 1548293"/>
              <a:gd name="connsiteX0" fmla="*/ 245002 w 2597685"/>
              <a:gd name="connsiteY0" fmla="*/ 1590042 h 1590042"/>
              <a:gd name="connsiteX1" fmla="*/ 0 w 2597685"/>
              <a:gd name="connsiteY1" fmla="*/ 0 h 1590042"/>
              <a:gd name="connsiteX2" fmla="*/ 1209631 w 2597685"/>
              <a:gd name="connsiteY2" fmla="*/ 25901 h 1590042"/>
              <a:gd name="connsiteX3" fmla="*/ 2597685 w 2597685"/>
              <a:gd name="connsiteY3" fmla="*/ 1428188 h 1590042"/>
              <a:gd name="connsiteX4" fmla="*/ 245002 w 2597685"/>
              <a:gd name="connsiteY4" fmla="*/ 1590042 h 1590042"/>
              <a:gd name="connsiteX0" fmla="*/ 245002 w 2597685"/>
              <a:gd name="connsiteY0" fmla="*/ 1590042 h 1590042"/>
              <a:gd name="connsiteX1" fmla="*/ 0 w 2597685"/>
              <a:gd name="connsiteY1" fmla="*/ 0 h 1590042"/>
              <a:gd name="connsiteX2" fmla="*/ 1413126 w 2597685"/>
              <a:gd name="connsiteY2" fmla="*/ 66669 h 1590042"/>
              <a:gd name="connsiteX3" fmla="*/ 2597685 w 2597685"/>
              <a:gd name="connsiteY3" fmla="*/ 1428188 h 1590042"/>
              <a:gd name="connsiteX4" fmla="*/ 245002 w 2597685"/>
              <a:gd name="connsiteY4" fmla="*/ 1590042 h 1590042"/>
              <a:gd name="connsiteX0" fmla="*/ 470887 w 2597685"/>
              <a:gd name="connsiteY0" fmla="*/ 1559158 h 1559158"/>
              <a:gd name="connsiteX1" fmla="*/ 0 w 2597685"/>
              <a:gd name="connsiteY1" fmla="*/ 0 h 1559158"/>
              <a:gd name="connsiteX2" fmla="*/ 1413126 w 2597685"/>
              <a:gd name="connsiteY2" fmla="*/ 66669 h 1559158"/>
              <a:gd name="connsiteX3" fmla="*/ 2597685 w 2597685"/>
              <a:gd name="connsiteY3" fmla="*/ 1428188 h 1559158"/>
              <a:gd name="connsiteX4" fmla="*/ 470887 w 2597685"/>
              <a:gd name="connsiteY4" fmla="*/ 1559158 h 1559158"/>
              <a:gd name="connsiteX0" fmla="*/ 510421 w 2597685"/>
              <a:gd name="connsiteY0" fmla="*/ 1731464 h 1731464"/>
              <a:gd name="connsiteX1" fmla="*/ 0 w 2597685"/>
              <a:gd name="connsiteY1" fmla="*/ 0 h 1731464"/>
              <a:gd name="connsiteX2" fmla="*/ 1413126 w 2597685"/>
              <a:gd name="connsiteY2" fmla="*/ 66669 h 1731464"/>
              <a:gd name="connsiteX3" fmla="*/ 2597685 w 2597685"/>
              <a:gd name="connsiteY3" fmla="*/ 1428188 h 1731464"/>
              <a:gd name="connsiteX4" fmla="*/ 510421 w 2597685"/>
              <a:gd name="connsiteY4" fmla="*/ 1731464 h 1731464"/>
              <a:gd name="connsiteX0" fmla="*/ 510421 w 2751240"/>
              <a:gd name="connsiteY0" fmla="*/ 1731464 h 1731464"/>
              <a:gd name="connsiteX1" fmla="*/ 0 w 2751240"/>
              <a:gd name="connsiteY1" fmla="*/ 0 h 1731464"/>
              <a:gd name="connsiteX2" fmla="*/ 1413126 w 2751240"/>
              <a:gd name="connsiteY2" fmla="*/ 66669 h 1731464"/>
              <a:gd name="connsiteX3" fmla="*/ 2751240 w 2751240"/>
              <a:gd name="connsiteY3" fmla="*/ 1251304 h 1731464"/>
              <a:gd name="connsiteX4" fmla="*/ 510421 w 2751240"/>
              <a:gd name="connsiteY4" fmla="*/ 1731464 h 1731464"/>
              <a:gd name="connsiteX0" fmla="*/ 510421 w 2751240"/>
              <a:gd name="connsiteY0" fmla="*/ 1731464 h 1731464"/>
              <a:gd name="connsiteX1" fmla="*/ 0 w 2751240"/>
              <a:gd name="connsiteY1" fmla="*/ 0 h 1731464"/>
              <a:gd name="connsiteX2" fmla="*/ 1429771 w 2751240"/>
              <a:gd name="connsiteY2" fmla="*/ 100900 h 1731464"/>
              <a:gd name="connsiteX3" fmla="*/ 2751240 w 2751240"/>
              <a:gd name="connsiteY3" fmla="*/ 1251304 h 1731464"/>
              <a:gd name="connsiteX4" fmla="*/ 510421 w 2751240"/>
              <a:gd name="connsiteY4" fmla="*/ 1731464 h 1731464"/>
              <a:gd name="connsiteX0" fmla="*/ 510421 w 2751240"/>
              <a:gd name="connsiteY0" fmla="*/ 1731464 h 1731464"/>
              <a:gd name="connsiteX1" fmla="*/ 0 w 2751240"/>
              <a:gd name="connsiteY1" fmla="*/ 0 h 1731464"/>
              <a:gd name="connsiteX2" fmla="*/ 1471144 w 2751240"/>
              <a:gd name="connsiteY2" fmla="*/ 100777 h 1731464"/>
              <a:gd name="connsiteX3" fmla="*/ 2751240 w 2751240"/>
              <a:gd name="connsiteY3" fmla="*/ 1251304 h 1731464"/>
              <a:gd name="connsiteX4" fmla="*/ 510421 w 2751240"/>
              <a:gd name="connsiteY4" fmla="*/ 1731464 h 1731464"/>
              <a:gd name="connsiteX0" fmla="*/ 510421 w 2751240"/>
              <a:gd name="connsiteY0" fmla="*/ 1731464 h 1731464"/>
              <a:gd name="connsiteX1" fmla="*/ 0 w 2751240"/>
              <a:gd name="connsiteY1" fmla="*/ 0 h 1731464"/>
              <a:gd name="connsiteX2" fmla="*/ 1489642 w 2751240"/>
              <a:gd name="connsiteY2" fmla="*/ 101227 h 1731464"/>
              <a:gd name="connsiteX3" fmla="*/ 2751240 w 2751240"/>
              <a:gd name="connsiteY3" fmla="*/ 1251304 h 1731464"/>
              <a:gd name="connsiteX4" fmla="*/ 510421 w 2751240"/>
              <a:gd name="connsiteY4" fmla="*/ 1731464 h 1731464"/>
              <a:gd name="connsiteX0" fmla="*/ 510421 w 2705252"/>
              <a:gd name="connsiteY0" fmla="*/ 1731464 h 1731464"/>
              <a:gd name="connsiteX1" fmla="*/ 0 w 2705252"/>
              <a:gd name="connsiteY1" fmla="*/ 0 h 1731464"/>
              <a:gd name="connsiteX2" fmla="*/ 1489642 w 2705252"/>
              <a:gd name="connsiteY2" fmla="*/ 101227 h 1731464"/>
              <a:gd name="connsiteX3" fmla="*/ 2705252 w 2705252"/>
              <a:gd name="connsiteY3" fmla="*/ 1166744 h 1731464"/>
              <a:gd name="connsiteX4" fmla="*/ 510421 w 2705252"/>
              <a:gd name="connsiteY4" fmla="*/ 1731464 h 1731464"/>
              <a:gd name="connsiteX0" fmla="*/ 510421 w 2495706"/>
              <a:gd name="connsiteY0" fmla="*/ 1731464 h 1731464"/>
              <a:gd name="connsiteX1" fmla="*/ 0 w 2495706"/>
              <a:gd name="connsiteY1" fmla="*/ 0 h 1731464"/>
              <a:gd name="connsiteX2" fmla="*/ 1489642 w 2495706"/>
              <a:gd name="connsiteY2" fmla="*/ 101227 h 1731464"/>
              <a:gd name="connsiteX3" fmla="*/ 2495706 w 2495706"/>
              <a:gd name="connsiteY3" fmla="*/ 901177 h 1731464"/>
              <a:gd name="connsiteX4" fmla="*/ 510421 w 2495706"/>
              <a:gd name="connsiteY4" fmla="*/ 1731464 h 1731464"/>
              <a:gd name="connsiteX0" fmla="*/ 510421 w 2395409"/>
              <a:gd name="connsiteY0" fmla="*/ 1731464 h 1731464"/>
              <a:gd name="connsiteX1" fmla="*/ 0 w 2395409"/>
              <a:gd name="connsiteY1" fmla="*/ 0 h 1731464"/>
              <a:gd name="connsiteX2" fmla="*/ 1489642 w 2395409"/>
              <a:gd name="connsiteY2" fmla="*/ 101227 h 1731464"/>
              <a:gd name="connsiteX3" fmla="*/ 2395409 w 2395409"/>
              <a:gd name="connsiteY3" fmla="*/ 714940 h 1731464"/>
              <a:gd name="connsiteX4" fmla="*/ 510421 w 2395409"/>
              <a:gd name="connsiteY4" fmla="*/ 1731464 h 1731464"/>
              <a:gd name="connsiteX0" fmla="*/ 501191 w 2395409"/>
              <a:gd name="connsiteY0" fmla="*/ 1562099 h 1562099"/>
              <a:gd name="connsiteX1" fmla="*/ 0 w 2395409"/>
              <a:gd name="connsiteY1" fmla="*/ 0 h 1562099"/>
              <a:gd name="connsiteX2" fmla="*/ 1489642 w 2395409"/>
              <a:gd name="connsiteY2" fmla="*/ 101227 h 1562099"/>
              <a:gd name="connsiteX3" fmla="*/ 2395409 w 2395409"/>
              <a:gd name="connsiteY3" fmla="*/ 714940 h 1562099"/>
              <a:gd name="connsiteX4" fmla="*/ 501191 w 2395409"/>
              <a:gd name="connsiteY4" fmla="*/ 1562099 h 1562099"/>
              <a:gd name="connsiteX0" fmla="*/ 440532 w 2395409"/>
              <a:gd name="connsiteY0" fmla="*/ 1452376 h 1452376"/>
              <a:gd name="connsiteX1" fmla="*/ 0 w 2395409"/>
              <a:gd name="connsiteY1" fmla="*/ 0 h 1452376"/>
              <a:gd name="connsiteX2" fmla="*/ 1489642 w 2395409"/>
              <a:gd name="connsiteY2" fmla="*/ 101227 h 1452376"/>
              <a:gd name="connsiteX3" fmla="*/ 2395409 w 2395409"/>
              <a:gd name="connsiteY3" fmla="*/ 714940 h 1452376"/>
              <a:gd name="connsiteX4" fmla="*/ 440532 w 2395409"/>
              <a:gd name="connsiteY4" fmla="*/ 1452376 h 1452376"/>
              <a:gd name="connsiteX0" fmla="*/ 440532 w 2482336"/>
              <a:gd name="connsiteY0" fmla="*/ 1452376 h 1452376"/>
              <a:gd name="connsiteX1" fmla="*/ 0 w 2482336"/>
              <a:gd name="connsiteY1" fmla="*/ 0 h 1452376"/>
              <a:gd name="connsiteX2" fmla="*/ 1489642 w 2482336"/>
              <a:gd name="connsiteY2" fmla="*/ 101227 h 1452376"/>
              <a:gd name="connsiteX3" fmla="*/ 2482336 w 2482336"/>
              <a:gd name="connsiteY3" fmla="*/ 818536 h 1452376"/>
              <a:gd name="connsiteX4" fmla="*/ 440532 w 2482336"/>
              <a:gd name="connsiteY4" fmla="*/ 1452376 h 1452376"/>
              <a:gd name="connsiteX0" fmla="*/ 440532 w 2550765"/>
              <a:gd name="connsiteY0" fmla="*/ 1452376 h 1452376"/>
              <a:gd name="connsiteX1" fmla="*/ 0 w 2550765"/>
              <a:gd name="connsiteY1" fmla="*/ 0 h 1452376"/>
              <a:gd name="connsiteX2" fmla="*/ 1489642 w 2550765"/>
              <a:gd name="connsiteY2" fmla="*/ 101227 h 1452376"/>
              <a:gd name="connsiteX3" fmla="*/ 2550765 w 2550765"/>
              <a:gd name="connsiteY3" fmla="*/ 921683 h 1452376"/>
              <a:gd name="connsiteX4" fmla="*/ 440532 w 2550765"/>
              <a:gd name="connsiteY4" fmla="*/ 1452376 h 1452376"/>
              <a:gd name="connsiteX0" fmla="*/ 440532 w 2567409"/>
              <a:gd name="connsiteY0" fmla="*/ 1452376 h 1452376"/>
              <a:gd name="connsiteX1" fmla="*/ 0 w 2567409"/>
              <a:gd name="connsiteY1" fmla="*/ 0 h 1452376"/>
              <a:gd name="connsiteX2" fmla="*/ 1489642 w 2567409"/>
              <a:gd name="connsiteY2" fmla="*/ 101227 h 1452376"/>
              <a:gd name="connsiteX3" fmla="*/ 2567409 w 2567409"/>
              <a:gd name="connsiteY3" fmla="*/ 955915 h 1452376"/>
              <a:gd name="connsiteX4" fmla="*/ 440532 w 2567409"/>
              <a:gd name="connsiteY4" fmla="*/ 1452376 h 145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7409" h="1452376">
                <a:moveTo>
                  <a:pt x="440532" y="1452376"/>
                </a:moveTo>
                <a:lnTo>
                  <a:pt x="0" y="0"/>
                </a:lnTo>
                <a:lnTo>
                  <a:pt x="1489642" y="101227"/>
                </a:lnTo>
                <a:lnTo>
                  <a:pt x="2567409" y="955915"/>
                </a:lnTo>
                <a:lnTo>
                  <a:pt x="440532" y="1452376"/>
                </a:lnTo>
                <a:close/>
              </a:path>
            </a:pathLst>
          </a:custGeom>
          <a:gradFill flip="none" rotWithShape="1">
            <a:gsLst>
              <a:gs pos="0">
                <a:srgbClr val="825600">
                  <a:lumMod val="0"/>
                </a:srgbClr>
              </a:gs>
              <a:gs pos="9000">
                <a:srgbClr val="FFA800"/>
              </a:gs>
              <a:gs pos="18000">
                <a:srgbClr val="825600"/>
              </a:gs>
              <a:gs pos="22000">
                <a:srgbClr val="FFA800"/>
              </a:gs>
              <a:gs pos="27000">
                <a:srgbClr val="825600"/>
              </a:gs>
              <a:gs pos="33000">
                <a:srgbClr val="FFA800"/>
              </a:gs>
              <a:gs pos="37000">
                <a:srgbClr val="825600"/>
              </a:gs>
              <a:gs pos="61000">
                <a:srgbClr val="C6910C"/>
              </a:gs>
              <a:gs pos="48000">
                <a:srgbClr val="C17F00"/>
              </a:gs>
              <a:gs pos="44000">
                <a:srgbClr val="FFA800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414226" y="1137198"/>
            <a:ext cx="2313668" cy="1211366"/>
          </a:xfrm>
          <a:custGeom>
            <a:avLst/>
            <a:gdLst>
              <a:gd name="connsiteX0" fmla="*/ 0 w 2088232"/>
              <a:gd name="connsiteY0" fmla="*/ 1295319 h 1295319"/>
              <a:gd name="connsiteX1" fmla="*/ 129721 w 2088232"/>
              <a:gd name="connsiteY1" fmla="*/ 0 h 1295319"/>
              <a:gd name="connsiteX2" fmla="*/ 2088232 w 2088232"/>
              <a:gd name="connsiteY2" fmla="*/ 1295319 h 1295319"/>
              <a:gd name="connsiteX3" fmla="*/ 0 w 2088232"/>
              <a:gd name="connsiteY3" fmla="*/ 1295319 h 1295319"/>
              <a:gd name="connsiteX0" fmla="*/ 657088 w 1958511"/>
              <a:gd name="connsiteY0" fmla="*/ 1295319 h 1295319"/>
              <a:gd name="connsiteX1" fmla="*/ 0 w 1958511"/>
              <a:gd name="connsiteY1" fmla="*/ 0 h 1295319"/>
              <a:gd name="connsiteX2" fmla="*/ 1958511 w 1958511"/>
              <a:gd name="connsiteY2" fmla="*/ 1295319 h 1295319"/>
              <a:gd name="connsiteX3" fmla="*/ 657088 w 1958511"/>
              <a:gd name="connsiteY3" fmla="*/ 1295319 h 1295319"/>
              <a:gd name="connsiteX0" fmla="*/ 1093023 w 2394446"/>
              <a:gd name="connsiteY0" fmla="*/ 1220891 h 1220891"/>
              <a:gd name="connsiteX1" fmla="*/ 0 w 2394446"/>
              <a:gd name="connsiteY1" fmla="*/ 0 h 1220891"/>
              <a:gd name="connsiteX2" fmla="*/ 2394446 w 2394446"/>
              <a:gd name="connsiteY2" fmla="*/ 1220891 h 1220891"/>
              <a:gd name="connsiteX3" fmla="*/ 1093023 w 2394446"/>
              <a:gd name="connsiteY3" fmla="*/ 1220891 h 1220891"/>
              <a:gd name="connsiteX0" fmla="*/ 848474 w 2394446"/>
              <a:gd name="connsiteY0" fmla="*/ 1210258 h 1220891"/>
              <a:gd name="connsiteX1" fmla="*/ 0 w 2394446"/>
              <a:gd name="connsiteY1" fmla="*/ 0 h 1220891"/>
              <a:gd name="connsiteX2" fmla="*/ 2394446 w 2394446"/>
              <a:gd name="connsiteY2" fmla="*/ 1220891 h 1220891"/>
              <a:gd name="connsiteX3" fmla="*/ 848474 w 2394446"/>
              <a:gd name="connsiteY3" fmla="*/ 1210258 h 1220891"/>
              <a:gd name="connsiteX0" fmla="*/ 848474 w 2320018"/>
              <a:gd name="connsiteY0" fmla="*/ 1210258 h 1220891"/>
              <a:gd name="connsiteX1" fmla="*/ 0 w 2320018"/>
              <a:gd name="connsiteY1" fmla="*/ 0 h 1220891"/>
              <a:gd name="connsiteX2" fmla="*/ 2320018 w 2320018"/>
              <a:gd name="connsiteY2" fmla="*/ 1220891 h 1220891"/>
              <a:gd name="connsiteX3" fmla="*/ 848474 w 2320018"/>
              <a:gd name="connsiteY3" fmla="*/ 1210258 h 1220891"/>
              <a:gd name="connsiteX0" fmla="*/ 848474 w 2313668"/>
              <a:gd name="connsiteY0" fmla="*/ 1210258 h 1211366"/>
              <a:gd name="connsiteX1" fmla="*/ 0 w 2313668"/>
              <a:gd name="connsiteY1" fmla="*/ 0 h 1211366"/>
              <a:gd name="connsiteX2" fmla="*/ 2313668 w 2313668"/>
              <a:gd name="connsiteY2" fmla="*/ 1211366 h 1211366"/>
              <a:gd name="connsiteX3" fmla="*/ 848474 w 2313668"/>
              <a:gd name="connsiteY3" fmla="*/ 1210258 h 1211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3668" h="1211366">
                <a:moveTo>
                  <a:pt x="848474" y="1210258"/>
                </a:moveTo>
                <a:lnTo>
                  <a:pt x="0" y="0"/>
                </a:lnTo>
                <a:lnTo>
                  <a:pt x="2313668" y="1211366"/>
                </a:lnTo>
                <a:lnTo>
                  <a:pt x="848474" y="1210258"/>
                </a:lnTo>
                <a:close/>
              </a:path>
            </a:pathLst>
          </a:custGeom>
          <a:gradFill>
            <a:gsLst>
              <a:gs pos="0">
                <a:srgbClr val="825600">
                  <a:lumMod val="0"/>
                </a:srgbClr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2700000" scaled="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H="1" flipV="1">
            <a:off x="1926394" y="1053246"/>
            <a:ext cx="6280" cy="3167526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12" idx="1"/>
            <a:endCxn id="12" idx="0"/>
          </p:cNvCxnSpPr>
          <p:nvPr/>
        </p:nvCxnSpPr>
        <p:spPr>
          <a:xfrm>
            <a:off x="414226" y="1137198"/>
            <a:ext cx="848474" cy="1210258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2" idx="1"/>
          </p:cNvCxnSpPr>
          <p:nvPr/>
        </p:nvCxnSpPr>
        <p:spPr>
          <a:xfrm>
            <a:off x="414226" y="1137198"/>
            <a:ext cx="1512168" cy="1210257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95" name="Полилиния 7194"/>
          <p:cNvSpPr/>
          <p:nvPr/>
        </p:nvSpPr>
        <p:spPr>
          <a:xfrm>
            <a:off x="1939565" y="2737427"/>
            <a:ext cx="190500" cy="85529"/>
          </a:xfrm>
          <a:custGeom>
            <a:avLst/>
            <a:gdLst>
              <a:gd name="connsiteX0" fmla="*/ 190500 w 190500"/>
              <a:gd name="connsiteY0" fmla="*/ 0 h 92993"/>
              <a:gd name="connsiteX1" fmla="*/ 142875 w 190500"/>
              <a:gd name="connsiteY1" fmla="*/ 88900 h 92993"/>
              <a:gd name="connsiteX2" fmla="*/ 0 w 190500"/>
              <a:gd name="connsiteY2" fmla="*/ 69850 h 92993"/>
              <a:gd name="connsiteX0" fmla="*/ 190500 w 190500"/>
              <a:gd name="connsiteY0" fmla="*/ 0 h 80017"/>
              <a:gd name="connsiteX1" fmla="*/ 120650 w 190500"/>
              <a:gd name="connsiteY1" fmla="*/ 69850 h 80017"/>
              <a:gd name="connsiteX2" fmla="*/ 0 w 190500"/>
              <a:gd name="connsiteY2" fmla="*/ 69850 h 80017"/>
              <a:gd name="connsiteX0" fmla="*/ 190500 w 190500"/>
              <a:gd name="connsiteY0" fmla="*/ 0 h 85529"/>
              <a:gd name="connsiteX1" fmla="*/ 123825 w 190500"/>
              <a:gd name="connsiteY1" fmla="*/ 79375 h 85529"/>
              <a:gd name="connsiteX2" fmla="*/ 0 w 190500"/>
              <a:gd name="connsiteY2" fmla="*/ 69850 h 85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85529">
                <a:moveTo>
                  <a:pt x="190500" y="0"/>
                </a:moveTo>
                <a:cubicBezTo>
                  <a:pt x="182562" y="38629"/>
                  <a:pt x="155575" y="67733"/>
                  <a:pt x="123825" y="79375"/>
                </a:cubicBezTo>
                <a:cubicBezTo>
                  <a:pt x="92075" y="91017"/>
                  <a:pt x="55562" y="85196"/>
                  <a:pt x="0" y="69850"/>
                </a:cubicBezTo>
              </a:path>
            </a:pathLst>
          </a:custGeom>
          <a:ln w="12700">
            <a:solidFill>
              <a:srgbClr val="0EC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 стрелкой 26"/>
          <p:cNvCxnSpPr>
            <a:stCxn id="12" idx="1"/>
            <a:endCxn id="12" idx="2"/>
          </p:cNvCxnSpPr>
          <p:nvPr/>
        </p:nvCxnSpPr>
        <p:spPr>
          <a:xfrm>
            <a:off x="414226" y="1137198"/>
            <a:ext cx="2313668" cy="1211366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2" idx="0"/>
            <a:endCxn id="13" idx="0"/>
          </p:cNvCxnSpPr>
          <p:nvPr/>
        </p:nvCxnSpPr>
        <p:spPr>
          <a:xfrm>
            <a:off x="1262700" y="2347456"/>
            <a:ext cx="86766" cy="111405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2" idx="2"/>
          </p:cNvCxnSpPr>
          <p:nvPr/>
        </p:nvCxnSpPr>
        <p:spPr>
          <a:xfrm>
            <a:off x="2727894" y="2348564"/>
            <a:ext cx="926692" cy="111295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932674" y="2348564"/>
            <a:ext cx="569784" cy="111295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75" name="Овал 7174"/>
          <p:cNvSpPr/>
          <p:nvPr/>
        </p:nvSpPr>
        <p:spPr>
          <a:xfrm>
            <a:off x="2681946" y="2317836"/>
            <a:ext cx="59238" cy="59238"/>
          </a:xfrm>
          <a:prstGeom prst="ellipse">
            <a:avLst/>
          </a:prstGeom>
          <a:ln w="190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1899915" y="1899667"/>
            <a:ext cx="59238" cy="59238"/>
          </a:xfrm>
          <a:prstGeom prst="ellipse">
            <a:avLst/>
          </a:prstGeom>
          <a:ln w="190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1233081" y="2318945"/>
            <a:ext cx="59238" cy="59238"/>
          </a:xfrm>
          <a:prstGeom prst="ellipse">
            <a:avLst/>
          </a:prstGeom>
          <a:ln w="190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1267741" y="2851889"/>
            <a:ext cx="59238" cy="59238"/>
          </a:xfrm>
          <a:prstGeom prst="ellipse">
            <a:avLst/>
          </a:prstGeom>
          <a:ln w="190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80" name="TextBox 7179"/>
          <p:cNvSpPr txBox="1"/>
          <p:nvPr/>
        </p:nvSpPr>
        <p:spPr>
          <a:xfrm>
            <a:off x="2702162" y="2093424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r>
              <a:rPr lang="en-US" dirty="0" smtClean="0"/>
              <a:t>’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952793" y="219415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</a:t>
            </a:r>
            <a:endParaRPr lang="ru-RU" i="1" dirty="0"/>
          </a:p>
        </p:txBody>
      </p:sp>
      <p:sp>
        <p:nvSpPr>
          <p:cNvPr id="51" name="TextBox 50"/>
          <p:cNvSpPr txBox="1"/>
          <p:nvPr/>
        </p:nvSpPr>
        <p:spPr>
          <a:xfrm>
            <a:off x="1899850" y="169530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  <p:sp>
        <p:nvSpPr>
          <p:cNvPr id="52" name="TextBox 51"/>
          <p:cNvSpPr txBox="1"/>
          <p:nvPr/>
        </p:nvSpPr>
        <p:spPr>
          <a:xfrm>
            <a:off x="1292319" y="2747572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</a:t>
            </a:r>
            <a:r>
              <a:rPr lang="en-US" dirty="0" smtClean="0"/>
              <a:t>’</a:t>
            </a:r>
            <a:endParaRPr lang="ru-RU" dirty="0"/>
          </a:p>
        </p:txBody>
      </p:sp>
      <p:cxnSp>
        <p:nvCxnSpPr>
          <p:cNvPr id="7182" name="Прямая соединительная линия 7181"/>
          <p:cNvCxnSpPr/>
          <p:nvPr/>
        </p:nvCxnSpPr>
        <p:spPr>
          <a:xfrm flipV="1">
            <a:off x="1764221" y="1484467"/>
            <a:ext cx="360040" cy="3600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V="1">
            <a:off x="2430450" y="1834115"/>
            <a:ext cx="360040" cy="3600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86" name="Прямая со стрелкой 7185"/>
          <p:cNvCxnSpPr/>
          <p:nvPr/>
        </p:nvCxnSpPr>
        <p:spPr>
          <a:xfrm>
            <a:off x="1998402" y="1603392"/>
            <a:ext cx="648072" cy="360040"/>
          </a:xfrm>
          <a:prstGeom prst="straightConnector1">
            <a:avLst/>
          </a:prstGeom>
          <a:ln w="12700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89" name="TextBox 7188"/>
          <p:cNvSpPr txBox="1"/>
          <p:nvPr/>
        </p:nvSpPr>
        <p:spPr>
          <a:xfrm>
            <a:off x="2239903" y="1510638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λ</a:t>
            </a:r>
            <a:r>
              <a:rPr lang="en-US" baseline="-25000" dirty="0" smtClean="0"/>
              <a:t>1</a:t>
            </a:r>
            <a:endParaRPr lang="ru-RU" baseline="-25000" dirty="0"/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flipV="1">
            <a:off x="893408" y="2893005"/>
            <a:ext cx="412675" cy="1232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flipV="1">
            <a:off x="838463" y="2635352"/>
            <a:ext cx="429278" cy="10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922988" y="2702200"/>
            <a:ext cx="59610" cy="299377"/>
          </a:xfrm>
          <a:prstGeom prst="straightConnector1">
            <a:avLst/>
          </a:prstGeom>
          <a:ln w="12700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89153" y="2667223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λ</a:t>
            </a:r>
            <a:r>
              <a:rPr lang="en-US" baseline="-25000" dirty="0" smtClean="0"/>
              <a:t>2</a:t>
            </a:r>
            <a:endParaRPr lang="ru-RU" baseline="-25000" dirty="0"/>
          </a:p>
        </p:txBody>
      </p:sp>
      <p:sp>
        <p:nvSpPr>
          <p:cNvPr id="7196" name="TextBox 7195"/>
          <p:cNvSpPr txBox="1"/>
          <p:nvPr/>
        </p:nvSpPr>
        <p:spPr>
          <a:xfrm>
            <a:off x="1910759" y="281691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rgbClr val="FFFF00"/>
                </a:solidFill>
              </a:rPr>
              <a:t>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1733190" y="2098315"/>
            <a:ext cx="183356" cy="82693"/>
          </a:xfrm>
          <a:custGeom>
            <a:avLst/>
            <a:gdLst>
              <a:gd name="connsiteX0" fmla="*/ 183356 w 183356"/>
              <a:gd name="connsiteY0" fmla="*/ 44220 h 89463"/>
              <a:gd name="connsiteX1" fmla="*/ 85725 w 183356"/>
              <a:gd name="connsiteY1" fmla="*/ 1357 h 89463"/>
              <a:gd name="connsiteX2" fmla="*/ 0 w 183356"/>
              <a:gd name="connsiteY2" fmla="*/ 89463 h 89463"/>
              <a:gd name="connsiteX0" fmla="*/ 183356 w 183356"/>
              <a:gd name="connsiteY0" fmla="*/ 37450 h 82693"/>
              <a:gd name="connsiteX1" fmla="*/ 73818 w 183356"/>
              <a:gd name="connsiteY1" fmla="*/ 1731 h 82693"/>
              <a:gd name="connsiteX2" fmla="*/ 0 w 183356"/>
              <a:gd name="connsiteY2" fmla="*/ 82693 h 8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3356" h="82693">
                <a:moveTo>
                  <a:pt x="183356" y="37450"/>
                </a:moveTo>
                <a:cubicBezTo>
                  <a:pt x="149820" y="12248"/>
                  <a:pt x="104377" y="-5810"/>
                  <a:pt x="73818" y="1731"/>
                </a:cubicBezTo>
                <a:cubicBezTo>
                  <a:pt x="43259" y="9271"/>
                  <a:pt x="27583" y="42410"/>
                  <a:pt x="0" y="82693"/>
                </a:cubicBezTo>
              </a:path>
            </a:pathLst>
          </a:custGeom>
          <a:noFill/>
          <a:ln w="12700">
            <a:solidFill>
              <a:srgbClr val="0E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1570281" y="1811676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rgbClr val="FFFF00"/>
                </a:solidFill>
              </a:rPr>
              <a:t>α</a:t>
            </a:r>
            <a:endParaRPr lang="ru-RU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270509" y="1650504"/>
                <a:ext cx="425886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chemeClr val="bg1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baseline="-25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0509" y="1650504"/>
                <a:ext cx="425886" cy="362984"/>
              </a:xfrm>
              <a:prstGeom prst="rect">
                <a:avLst/>
              </a:prstGeom>
              <a:blipFill rotWithShape="1">
                <a:blip r:embed="rId2"/>
                <a:stretch>
                  <a:fillRect t="-22034" r="-20000" b="-16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2222139" y="2851888"/>
                <a:ext cx="425886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ru-RU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chemeClr val="bg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baseline="-25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2139" y="2851888"/>
                <a:ext cx="425886" cy="362984"/>
              </a:xfrm>
              <a:prstGeom prst="rect">
                <a:avLst/>
              </a:prstGeom>
              <a:blipFill rotWithShape="1">
                <a:blip r:embed="rId3"/>
                <a:stretch>
                  <a:fillRect t="-22034" r="-20290" b="-16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TextBox 82"/>
          <p:cNvSpPr txBox="1"/>
          <p:nvPr/>
        </p:nvSpPr>
        <p:spPr>
          <a:xfrm>
            <a:off x="1899850" y="952532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O</a:t>
            </a:r>
            <a:endParaRPr lang="ru-RU" i="1" dirty="0"/>
          </a:p>
        </p:txBody>
      </p:sp>
      <p:sp>
        <p:nvSpPr>
          <p:cNvPr id="84" name="TextBox 83"/>
          <p:cNvSpPr txBox="1"/>
          <p:nvPr/>
        </p:nvSpPr>
        <p:spPr>
          <a:xfrm>
            <a:off x="1914041" y="3935750"/>
            <a:ext cx="394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O’</a:t>
            </a:r>
            <a:endParaRPr lang="ru-RU" i="1" dirty="0"/>
          </a:p>
        </p:txBody>
      </p:sp>
      <p:sp>
        <p:nvSpPr>
          <p:cNvPr id="39" name="Пятно 2 38"/>
          <p:cNvSpPr/>
          <p:nvPr/>
        </p:nvSpPr>
        <p:spPr>
          <a:xfrm>
            <a:off x="306214" y="1030471"/>
            <a:ext cx="216024" cy="213454"/>
          </a:xfrm>
          <a:prstGeom prst="irregularSeal2">
            <a:avLst/>
          </a:prstGeom>
          <a:solidFill>
            <a:srgbClr val="FFFF00"/>
          </a:solidFill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223752" y="435673"/>
                <a:ext cx="12323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3752" y="435673"/>
                <a:ext cx="1232389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792282" y="435674"/>
                <a:ext cx="15828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∠</m:t>
                      </m:r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 &gt; ∠</m:t>
                      </m:r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𝛽</m:t>
                      </m:r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282" y="435674"/>
                <a:ext cx="1582869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Правая фигурная скобка 15"/>
          <p:cNvSpPr/>
          <p:nvPr/>
        </p:nvSpPr>
        <p:spPr>
          <a:xfrm rot="5400000">
            <a:off x="6626795" y="-595641"/>
            <a:ext cx="400367" cy="3096346"/>
          </a:xfrm>
          <a:prstGeom prst="rightBrace">
            <a:avLst>
              <a:gd name="adj1" fmla="val 30456"/>
              <a:gd name="adj2" fmla="val 4959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6605972" y="1359111"/>
            <a:ext cx="504056" cy="582786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209777" y="2047257"/>
                <a:ext cx="12964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𝜆</m:t>
                          </m:r>
                        </m:e>
                        <m:sub>
                          <m: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𝜆</m:t>
                          </m:r>
                        </m:e>
                        <m:sub>
                          <m: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9777" y="2047257"/>
                <a:ext cx="1296445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25748" y="3341228"/>
                <a:ext cx="1003223" cy="7287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𝜆</m:t>
                      </m:r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𝜐</m:t>
                          </m:r>
                        </m:num>
                        <m:den>
                          <m:r>
                            <a:rPr lang="ru-RU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5748" y="3341228"/>
                <a:ext cx="1003223" cy="72878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Стрелка вниз 53"/>
          <p:cNvSpPr/>
          <p:nvPr/>
        </p:nvSpPr>
        <p:spPr>
          <a:xfrm rot="10800000">
            <a:off x="6573465" y="2647839"/>
            <a:ext cx="504056" cy="582786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325748" y="2098315"/>
            <a:ext cx="1054564" cy="41060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2719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2" grpId="0" animBg="1"/>
      <p:bldP spid="7195" grpId="0" animBg="1"/>
      <p:bldP spid="7175" grpId="0" animBg="1"/>
      <p:bldP spid="44" grpId="0" animBg="1"/>
      <p:bldP spid="45" grpId="0" animBg="1"/>
      <p:bldP spid="46" grpId="0" animBg="1"/>
      <p:bldP spid="7180" grpId="0"/>
      <p:bldP spid="50" grpId="0"/>
      <p:bldP spid="51" grpId="0"/>
      <p:bldP spid="52" grpId="0"/>
      <p:bldP spid="7189" grpId="0"/>
      <p:bldP spid="66" grpId="0"/>
      <p:bldP spid="7196" grpId="0"/>
      <p:bldP spid="36" grpId="0" animBg="1"/>
      <p:bldP spid="37" grpId="0"/>
      <p:bldP spid="38" grpId="0"/>
      <p:bldP spid="82" grpId="0"/>
      <p:bldP spid="83" grpId="0"/>
      <p:bldP spid="84" grpId="0"/>
      <p:bldP spid="39" grpId="0" animBg="1"/>
      <p:bldP spid="3" grpId="0"/>
      <p:bldP spid="40" grpId="0"/>
      <p:bldP spid="16" grpId="0" animBg="1"/>
      <p:bldP spid="17" grpId="0" animBg="1"/>
      <p:bldP spid="53" grpId="0"/>
      <p:bldP spid="19" grpId="0"/>
      <p:bldP spid="54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25524" y="163062"/>
            <a:ext cx="4692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Примеры преломления света</a:t>
            </a: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3" name="12-02-2014 9-49-36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39652" y="822398"/>
            <a:ext cx="6264696" cy="349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7474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0779" y="195486"/>
            <a:ext cx="4692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Примеры преломления света</a:t>
            </a: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095" y="1098056"/>
            <a:ext cx="1886375" cy="35727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48646"/>
            <a:ext cx="3695290" cy="34716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275606"/>
            <a:ext cx="3304964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 45"/>
          <p:cNvSpPr/>
          <p:nvPr/>
        </p:nvSpPr>
        <p:spPr>
          <a:xfrm>
            <a:off x="4572000" y="0"/>
            <a:ext cx="4571999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10236" y="167661"/>
            <a:ext cx="38877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Преломление</a:t>
            </a:r>
            <a:r>
              <a:rPr lang="ru-RU" dirty="0"/>
              <a:t> — это изменение направления распространения света при его переходе через границу раздела двух сред.</a:t>
            </a:r>
          </a:p>
        </p:txBody>
      </p:sp>
      <p:sp>
        <p:nvSpPr>
          <p:cNvPr id="3" name="Прямоугольный треугольник 2"/>
          <p:cNvSpPr/>
          <p:nvPr/>
        </p:nvSpPr>
        <p:spPr>
          <a:xfrm rot="10800000">
            <a:off x="968825" y="456419"/>
            <a:ext cx="1214437" cy="1357312"/>
          </a:xfrm>
          <a:prstGeom prst="rtTriangl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4512" y="1813731"/>
            <a:ext cx="3071813" cy="135731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ый треугольник 3"/>
          <p:cNvSpPr/>
          <p:nvPr/>
        </p:nvSpPr>
        <p:spPr>
          <a:xfrm rot="10800000" flipH="1" flipV="1">
            <a:off x="2183262" y="1742294"/>
            <a:ext cx="429925" cy="1428750"/>
          </a:xfrm>
          <a:custGeom>
            <a:avLst/>
            <a:gdLst>
              <a:gd name="connsiteX0" fmla="*/ 0 w 357188"/>
              <a:gd name="connsiteY0" fmla="*/ 1428750 h 1428750"/>
              <a:gd name="connsiteX1" fmla="*/ 0 w 357188"/>
              <a:gd name="connsiteY1" fmla="*/ 0 h 1428750"/>
              <a:gd name="connsiteX2" fmla="*/ 357188 w 357188"/>
              <a:gd name="connsiteY2" fmla="*/ 1428750 h 1428750"/>
              <a:gd name="connsiteX3" fmla="*/ 0 w 357188"/>
              <a:gd name="connsiteY3" fmla="*/ 1428750 h 1428750"/>
              <a:gd name="connsiteX0" fmla="*/ 0 w 429925"/>
              <a:gd name="connsiteY0" fmla="*/ 1428750 h 1428750"/>
              <a:gd name="connsiteX1" fmla="*/ 0 w 429925"/>
              <a:gd name="connsiteY1" fmla="*/ 0 h 1428750"/>
              <a:gd name="connsiteX2" fmla="*/ 429925 w 429925"/>
              <a:gd name="connsiteY2" fmla="*/ 1428750 h 1428750"/>
              <a:gd name="connsiteX3" fmla="*/ 0 w 429925"/>
              <a:gd name="connsiteY3" fmla="*/ 1428750 h 142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9925" h="1428750">
                <a:moveTo>
                  <a:pt x="0" y="1428750"/>
                </a:moveTo>
                <a:lnTo>
                  <a:pt x="0" y="0"/>
                </a:lnTo>
                <a:lnTo>
                  <a:pt x="429925" y="1428750"/>
                </a:lnTo>
                <a:lnTo>
                  <a:pt x="0" y="1428750"/>
                </a:lnTo>
                <a:close/>
              </a:path>
            </a:pathLst>
          </a:cu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6200000" scaled="1"/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>
            <a:off x="860081" y="1778013"/>
            <a:ext cx="2644775" cy="158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27"/>
          <p:cNvSpPr>
            <a:spLocks noChangeArrowheads="1"/>
          </p:cNvSpPr>
          <p:nvPr/>
        </p:nvSpPr>
        <p:spPr bwMode="auto">
          <a:xfrm>
            <a:off x="368734" y="1612118"/>
            <a:ext cx="3786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dirty="0">
                <a:latin typeface="Calibri" pitchFamily="34" charset="0"/>
              </a:rPr>
              <a:t> M                                                  </a:t>
            </a:r>
            <a:r>
              <a:rPr lang="ru-RU" altLang="ru-RU" dirty="0">
                <a:latin typeface="Calibri" pitchFamily="34" charset="0"/>
              </a:rPr>
              <a:t>           </a:t>
            </a:r>
            <a:r>
              <a:rPr lang="en-US" altLang="ru-RU" dirty="0">
                <a:latin typeface="Calibri" pitchFamily="34" charset="0"/>
              </a:rPr>
              <a:t>N</a:t>
            </a:r>
            <a:endParaRPr lang="ru-RU" altLang="ru-RU" dirty="0">
              <a:latin typeface="Calibri" pitchFamily="34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897512" y="1813731"/>
            <a:ext cx="3369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>
                <a:latin typeface="Calibri" pitchFamily="34" charset="0"/>
              </a:rPr>
              <a:t>О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540200" y="170669"/>
            <a:ext cx="500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>
                <a:latin typeface="Calibri" pitchFamily="34" charset="0"/>
              </a:rPr>
              <a:t> S    </a:t>
            </a:r>
            <a:endParaRPr lang="ru-RU" altLang="ru-RU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040387" y="157969"/>
            <a:ext cx="285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>
                <a:latin typeface="Calibri" pitchFamily="34" charset="0"/>
              </a:rPr>
              <a:t>C</a:t>
            </a:r>
            <a:endParaRPr lang="ru-RU" altLang="ru-RU">
              <a:latin typeface="Calibri" pitchFamily="34" charset="0"/>
            </a:endParaRPr>
          </a:p>
        </p:txBody>
      </p:sp>
      <p:pic>
        <p:nvPicPr>
          <p:cNvPr id="11" name="Picture 3" descr="C:\Documents and Settings\Admin\Мои документы\САЙТ UCOZ\Рисунок19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0" b="1064"/>
          <a:stretch>
            <a:fillRect/>
          </a:stretch>
        </p:blipFill>
        <p:spPr bwMode="auto">
          <a:xfrm rot="2816245">
            <a:off x="629100" y="983469"/>
            <a:ext cx="18605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Documents and Settings\Admin\Мои документы\САЙТ UCOZ\Рисунок19б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951" b="8910"/>
          <a:stretch>
            <a:fillRect/>
          </a:stretch>
        </p:blipFill>
        <p:spPr bwMode="auto">
          <a:xfrm rot="4327837">
            <a:off x="1711775" y="2326494"/>
            <a:ext cx="1404937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24"/>
          <p:cNvSpPr>
            <a:spLocks noChangeArrowheads="1"/>
          </p:cNvSpPr>
          <p:nvPr/>
        </p:nvSpPr>
        <p:spPr bwMode="auto">
          <a:xfrm>
            <a:off x="2040387" y="1566081"/>
            <a:ext cx="285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>
                <a:cs typeface="Arial" charset="0"/>
              </a:rPr>
              <a:t>•</a:t>
            </a: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2549975" y="2872594"/>
            <a:ext cx="41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dirty="0">
                <a:latin typeface="Calibri" pitchFamily="34" charset="0"/>
              </a:rPr>
              <a:t> </a:t>
            </a:r>
            <a:r>
              <a:rPr lang="en-US" altLang="ru-RU" dirty="0">
                <a:solidFill>
                  <a:srgbClr val="0000FF"/>
                </a:solidFill>
                <a:latin typeface="Calibri" pitchFamily="34" charset="0"/>
              </a:rPr>
              <a:t>K</a:t>
            </a:r>
            <a:endParaRPr lang="ru-RU" altLang="ru-RU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826075" y="1027919"/>
            <a:ext cx="32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 altLang="ru-RU" dirty="0">
                <a:latin typeface="Calibri" pitchFamily="34" charset="0"/>
              </a:rPr>
              <a:t>α</a:t>
            </a:r>
            <a:endParaRPr lang="ru-RU" altLang="ru-RU" dirty="0">
              <a:latin typeface="Calibri" pitchFamily="34" charset="0"/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2183262" y="2586844"/>
            <a:ext cx="3080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 altLang="ru-RU" dirty="0" smtClean="0">
                <a:latin typeface="Calibri" pitchFamily="34" charset="0"/>
              </a:rPr>
              <a:t>β</a:t>
            </a:r>
            <a:endParaRPr lang="ru-RU" altLang="ru-RU" dirty="0">
              <a:latin typeface="Calibri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754512" y="1813731"/>
            <a:ext cx="3071813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826075" y="2872594"/>
            <a:ext cx="285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>
                <a:latin typeface="Calibri" pitchFamily="34" charset="0"/>
              </a:rPr>
              <a:t>D</a:t>
            </a:r>
            <a:endParaRPr lang="ru-RU" altLang="ru-RU">
              <a:latin typeface="Calibri" pitchFamily="34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H="1">
            <a:off x="2065989" y="969181"/>
            <a:ext cx="425371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491360" y="969181"/>
            <a:ext cx="12131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461853" y="650861"/>
            <a:ext cx="1347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Угол падения</a:t>
            </a:r>
            <a:endParaRPr lang="ru-RU" sz="1600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flipH="1" flipV="1">
            <a:off x="2248232" y="2214057"/>
            <a:ext cx="384326" cy="2426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510716" y="2166086"/>
            <a:ext cx="18015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Угол преломления</a:t>
            </a:r>
            <a:endParaRPr lang="ru-RU" sz="1600" dirty="0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2632558" y="2456272"/>
            <a:ext cx="1579080" cy="3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911353" y="1363241"/>
            <a:ext cx="2843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Закон преломления света: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906369" y="1812918"/>
                <a:ext cx="1895519" cy="6556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𝛽</m:t>
                              </m:r>
                            </m:e>
                          </m:func>
                        </m:den>
                      </m:f>
                      <m:r>
                        <a:rPr lang="ru-RU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6369" y="1812918"/>
                <a:ext cx="1895519" cy="65569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Скругленный прямоугольник 33"/>
          <p:cNvSpPr/>
          <p:nvPr/>
        </p:nvSpPr>
        <p:spPr>
          <a:xfrm>
            <a:off x="5906369" y="1812919"/>
            <a:ext cx="1811857" cy="65569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932362" y="2562193"/>
            <a:ext cx="4211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Относительный показатель </a:t>
            </a:r>
            <a:r>
              <a:rPr lang="ru-RU" b="1" dirty="0" err="1" smtClean="0"/>
              <a:t>преломле-ния</a:t>
            </a:r>
            <a:r>
              <a:rPr lang="ru-RU" b="1" dirty="0" smtClean="0"/>
              <a:t>: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273611" y="3011121"/>
                <a:ext cx="1096967" cy="6119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611" y="3011121"/>
                <a:ext cx="1096967" cy="61196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Скругленный прямоугольник 36"/>
          <p:cNvSpPr/>
          <p:nvPr/>
        </p:nvSpPr>
        <p:spPr>
          <a:xfrm>
            <a:off x="6300099" y="3011121"/>
            <a:ext cx="1070480" cy="57872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8" name="Прямоугольник 37"/>
          <p:cNvSpPr/>
          <p:nvPr/>
        </p:nvSpPr>
        <p:spPr>
          <a:xfrm>
            <a:off x="4891445" y="3645700"/>
            <a:ext cx="38877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Абсолютный показатель </a:t>
            </a:r>
            <a:r>
              <a:rPr lang="ru-RU" b="1" dirty="0" err="1" smtClean="0"/>
              <a:t>преломле-ния</a:t>
            </a:r>
            <a:r>
              <a:rPr lang="ru-RU" b="1" dirty="0" smtClean="0"/>
              <a:t>: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423619" y="4008716"/>
                <a:ext cx="796949" cy="5666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𝑛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619" y="4008716"/>
                <a:ext cx="796949" cy="56663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Скругленный прямоугольник 39"/>
          <p:cNvSpPr/>
          <p:nvPr/>
        </p:nvSpPr>
        <p:spPr>
          <a:xfrm>
            <a:off x="6423619" y="4008716"/>
            <a:ext cx="796949" cy="56663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93" y="3300484"/>
            <a:ext cx="1167282" cy="1646509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970" y="3266640"/>
            <a:ext cx="1910966" cy="1652059"/>
          </a:xfrm>
          <a:prstGeom prst="rect">
            <a:avLst/>
          </a:prstGeom>
        </p:spPr>
      </p:pic>
      <p:sp>
        <p:nvSpPr>
          <p:cNvPr id="43" name="Полилиния 42"/>
          <p:cNvSpPr/>
          <p:nvPr/>
        </p:nvSpPr>
        <p:spPr>
          <a:xfrm rot="2847906">
            <a:off x="2558723" y="3006568"/>
            <a:ext cx="314360" cy="398748"/>
          </a:xfrm>
          <a:custGeom>
            <a:avLst/>
            <a:gdLst>
              <a:gd name="connsiteX0" fmla="*/ 361950 w 374728"/>
              <a:gd name="connsiteY0" fmla="*/ 0 h 504825"/>
              <a:gd name="connsiteX1" fmla="*/ 333375 w 374728"/>
              <a:gd name="connsiteY1" fmla="*/ 323850 h 504825"/>
              <a:gd name="connsiteX2" fmla="*/ 19050 w 374728"/>
              <a:gd name="connsiteY2" fmla="*/ 495300 h 504825"/>
              <a:gd name="connsiteX3" fmla="*/ 19050 w 374728"/>
              <a:gd name="connsiteY3" fmla="*/ 495300 h 504825"/>
              <a:gd name="connsiteX4" fmla="*/ 0 w 374728"/>
              <a:gd name="connsiteY4" fmla="*/ 504825 h 504825"/>
              <a:gd name="connsiteX0" fmla="*/ 361950 w 366000"/>
              <a:gd name="connsiteY0" fmla="*/ 0 h 504825"/>
              <a:gd name="connsiteX1" fmla="*/ 295275 w 366000"/>
              <a:gd name="connsiteY1" fmla="*/ 311150 h 504825"/>
              <a:gd name="connsiteX2" fmla="*/ 19050 w 366000"/>
              <a:gd name="connsiteY2" fmla="*/ 495300 h 504825"/>
              <a:gd name="connsiteX3" fmla="*/ 19050 w 366000"/>
              <a:gd name="connsiteY3" fmla="*/ 495300 h 504825"/>
              <a:gd name="connsiteX4" fmla="*/ 0 w 366000"/>
              <a:gd name="connsiteY4" fmla="*/ 504825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6000" h="504825">
                <a:moveTo>
                  <a:pt x="361950" y="0"/>
                </a:moveTo>
                <a:cubicBezTo>
                  <a:pt x="376237" y="120650"/>
                  <a:pt x="352425" y="228600"/>
                  <a:pt x="295275" y="311150"/>
                </a:cubicBezTo>
                <a:cubicBezTo>
                  <a:pt x="238125" y="393700"/>
                  <a:pt x="65087" y="464608"/>
                  <a:pt x="19050" y="495300"/>
                </a:cubicBezTo>
                <a:lnTo>
                  <a:pt x="19050" y="495300"/>
                </a:lnTo>
                <a:lnTo>
                  <a:pt x="0" y="504825"/>
                </a:ln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олилиния 43"/>
          <p:cNvSpPr/>
          <p:nvPr/>
        </p:nvSpPr>
        <p:spPr>
          <a:xfrm>
            <a:off x="1040262" y="1041411"/>
            <a:ext cx="216789" cy="524669"/>
          </a:xfrm>
          <a:custGeom>
            <a:avLst/>
            <a:gdLst>
              <a:gd name="connsiteX0" fmla="*/ 144254 w 144254"/>
              <a:gd name="connsiteY0" fmla="*/ 0 h 342900"/>
              <a:gd name="connsiteX1" fmla="*/ 17254 w 144254"/>
              <a:gd name="connsiteY1" fmla="*/ 120650 h 342900"/>
              <a:gd name="connsiteX2" fmla="*/ 4554 w 144254"/>
              <a:gd name="connsiteY2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4254" h="342900">
                <a:moveTo>
                  <a:pt x="144254" y="0"/>
                </a:moveTo>
                <a:cubicBezTo>
                  <a:pt x="92395" y="31750"/>
                  <a:pt x="40537" y="63500"/>
                  <a:pt x="17254" y="120650"/>
                </a:cubicBezTo>
                <a:cubicBezTo>
                  <a:pt x="-6029" y="177800"/>
                  <a:pt x="-738" y="260350"/>
                  <a:pt x="4554" y="342900"/>
                </a:cubicBezTo>
              </a:path>
            </a:pathLst>
          </a:custGeom>
          <a:noFill/>
          <a:ln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6461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7" grpId="0"/>
      <p:bldP spid="8" grpId="0" autoUpdateAnimBg="0"/>
      <p:bldP spid="9" grpId="0" autoUpdateAnimBg="0"/>
      <p:bldP spid="10" grpId="0" autoUpdateAnimBg="0"/>
      <p:bldP spid="13" grpId="0"/>
      <p:bldP spid="14" grpId="0" autoUpdateAnimBg="0"/>
      <p:bldP spid="15" grpId="0"/>
      <p:bldP spid="16" grpId="0"/>
      <p:bldP spid="18" grpId="0"/>
      <p:bldP spid="25" grpId="0"/>
      <p:bldP spid="27" grpId="0"/>
      <p:bldP spid="32" grpId="0"/>
      <p:bldP spid="33" grpId="0"/>
      <p:bldP spid="34" grpId="0" animBg="1"/>
      <p:bldP spid="35" grpId="0"/>
      <p:bldP spid="36" grpId="0"/>
      <p:bldP spid="37" grpId="0" animBg="1"/>
      <p:bldP spid="38" grpId="0"/>
      <p:bldP spid="39" grpId="0"/>
      <p:bldP spid="40" grpId="0" animBg="1"/>
      <p:bldP spid="43" grpId="0" animBg="1"/>
      <p:bldP spid="4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53515cda7e75076d1e541dd6bd1ca71148b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914</TotalTime>
  <Words>615</Words>
  <Application>Microsoft Office PowerPoint</Application>
  <PresentationFormat>Экран (16:9)</PresentationFormat>
  <Paragraphs>121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61</cp:revision>
  <dcterms:created xsi:type="dcterms:W3CDTF">2014-02-11T09:37:16Z</dcterms:created>
  <dcterms:modified xsi:type="dcterms:W3CDTF">2014-02-26T07:03:07Z</dcterms:modified>
</cp:coreProperties>
</file>